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5" r:id="rId52"/>
    <p:sldId id="307" r:id="rId53"/>
    <p:sldId id="308" r:id="rId54"/>
  </p:sldIdLst>
  <p:sldSz cx="9144000" cy="5143500" type="screen16x9"/>
  <p:notesSz cx="6858000" cy="9144000"/>
  <p:embeddedFontLst>
    <p:embeddedFont>
      <p:font typeface="Lato" panose="020B0604020202020204" charset="0"/>
      <p:regular r:id="rId56"/>
      <p:bold r:id="rId57"/>
      <p:italic r:id="rId58"/>
      <p:boldItalic r:id="rId59"/>
    </p:embeddedFont>
    <p:embeddedFont>
      <p:font typeface="Montserrat"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F66208-9AB6-40A9-809F-186E4DD08DB6}" v="1" dt="2020-04-18T00:04:14.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33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ck" userId="c00bba8d-ab24-4df5-bfbd-860b179a23fd" providerId="ADAL" clId="{D0F66208-9AB6-40A9-809F-186E4DD08DB6}"/>
    <pc:docChg chg="modSld">
      <pc:chgData name="Brock" userId="c00bba8d-ab24-4df5-bfbd-860b179a23fd" providerId="ADAL" clId="{D0F66208-9AB6-40A9-809F-186E4DD08DB6}" dt="2020-04-18T00:04:14.996" v="0"/>
      <pc:docMkLst>
        <pc:docMk/>
      </pc:docMkLst>
      <pc:sldChg chg="delSp modTransition modAnim">
        <pc:chgData name="Brock" userId="c00bba8d-ab24-4df5-bfbd-860b179a23fd" providerId="ADAL" clId="{D0F66208-9AB6-40A9-809F-186E4DD08DB6}" dt="2020-04-18T00:04:14.996" v="0"/>
        <pc:sldMkLst>
          <pc:docMk/>
          <pc:sldMk cId="0" sldId="256"/>
        </pc:sldMkLst>
        <pc:picChg chg="del">
          <ac:chgData name="Brock" userId="c00bba8d-ab24-4df5-bfbd-860b179a23fd" providerId="ADAL" clId="{D0F66208-9AB6-40A9-809F-186E4DD08DB6}" dt="2020-04-18T00:04:14.996" v="0"/>
          <ac:picMkLst>
            <pc:docMk/>
            <pc:sldMk cId="0" sldId="256"/>
            <ac:picMk id="3" creationId="{940FF08D-9370-4CDB-BF3A-9DAB85543F12}"/>
          </ac:picMkLst>
        </pc:picChg>
      </pc:sldChg>
      <pc:sldChg chg="delSp modTransition modAnim">
        <pc:chgData name="Brock" userId="c00bba8d-ab24-4df5-bfbd-860b179a23fd" providerId="ADAL" clId="{D0F66208-9AB6-40A9-809F-186E4DD08DB6}" dt="2020-04-18T00:04:14.996" v="0"/>
        <pc:sldMkLst>
          <pc:docMk/>
          <pc:sldMk cId="0" sldId="257"/>
        </pc:sldMkLst>
        <pc:picChg chg="del">
          <ac:chgData name="Brock" userId="c00bba8d-ab24-4df5-bfbd-860b179a23fd" providerId="ADAL" clId="{D0F66208-9AB6-40A9-809F-186E4DD08DB6}" dt="2020-04-18T00:04:14.996" v="0"/>
          <ac:picMkLst>
            <pc:docMk/>
            <pc:sldMk cId="0" sldId="257"/>
            <ac:picMk id="5" creationId="{4F97F8FD-B531-4C85-9B05-F133E7E92F89}"/>
          </ac:picMkLst>
        </pc:picChg>
      </pc:sldChg>
      <pc:sldChg chg="delSp modTransition modAnim">
        <pc:chgData name="Brock" userId="c00bba8d-ab24-4df5-bfbd-860b179a23fd" providerId="ADAL" clId="{D0F66208-9AB6-40A9-809F-186E4DD08DB6}" dt="2020-04-18T00:04:14.996" v="0"/>
        <pc:sldMkLst>
          <pc:docMk/>
          <pc:sldMk cId="0" sldId="258"/>
        </pc:sldMkLst>
        <pc:picChg chg="del">
          <ac:chgData name="Brock" userId="c00bba8d-ab24-4df5-bfbd-860b179a23fd" providerId="ADAL" clId="{D0F66208-9AB6-40A9-809F-186E4DD08DB6}" dt="2020-04-18T00:04:14.996" v="0"/>
          <ac:picMkLst>
            <pc:docMk/>
            <pc:sldMk cId="0" sldId="258"/>
            <ac:picMk id="4" creationId="{1E872AF0-B590-4C13-AF15-064131C16EEA}"/>
          </ac:picMkLst>
        </pc:picChg>
      </pc:sldChg>
      <pc:sldChg chg="delSp modTransition modAnim">
        <pc:chgData name="Brock" userId="c00bba8d-ab24-4df5-bfbd-860b179a23fd" providerId="ADAL" clId="{D0F66208-9AB6-40A9-809F-186E4DD08DB6}" dt="2020-04-18T00:04:14.996" v="0"/>
        <pc:sldMkLst>
          <pc:docMk/>
          <pc:sldMk cId="0" sldId="259"/>
        </pc:sldMkLst>
        <pc:picChg chg="del">
          <ac:chgData name="Brock" userId="c00bba8d-ab24-4df5-bfbd-860b179a23fd" providerId="ADAL" clId="{D0F66208-9AB6-40A9-809F-186E4DD08DB6}" dt="2020-04-18T00:04:14.996" v="0"/>
          <ac:picMkLst>
            <pc:docMk/>
            <pc:sldMk cId="0" sldId="259"/>
            <ac:picMk id="2" creationId="{34FE4ED0-B788-4610-B1FB-D796DE0D17E9}"/>
          </ac:picMkLst>
        </pc:picChg>
      </pc:sldChg>
      <pc:sldChg chg="delSp modTransition modAnim">
        <pc:chgData name="Brock" userId="c00bba8d-ab24-4df5-bfbd-860b179a23fd" providerId="ADAL" clId="{D0F66208-9AB6-40A9-809F-186E4DD08DB6}" dt="2020-04-18T00:04:14.996" v="0"/>
        <pc:sldMkLst>
          <pc:docMk/>
          <pc:sldMk cId="0" sldId="260"/>
        </pc:sldMkLst>
        <pc:picChg chg="del">
          <ac:chgData name="Brock" userId="c00bba8d-ab24-4df5-bfbd-860b179a23fd" providerId="ADAL" clId="{D0F66208-9AB6-40A9-809F-186E4DD08DB6}" dt="2020-04-18T00:04:14.996" v="0"/>
          <ac:picMkLst>
            <pc:docMk/>
            <pc:sldMk cId="0" sldId="260"/>
            <ac:picMk id="2" creationId="{3F3E522B-4A29-4A82-9C6F-8E89AB3CA2D0}"/>
          </ac:picMkLst>
        </pc:picChg>
      </pc:sldChg>
      <pc:sldChg chg="delSp modTransition modAnim">
        <pc:chgData name="Brock" userId="c00bba8d-ab24-4df5-bfbd-860b179a23fd" providerId="ADAL" clId="{D0F66208-9AB6-40A9-809F-186E4DD08DB6}" dt="2020-04-18T00:04:14.996" v="0"/>
        <pc:sldMkLst>
          <pc:docMk/>
          <pc:sldMk cId="0" sldId="261"/>
        </pc:sldMkLst>
        <pc:picChg chg="del">
          <ac:chgData name="Brock" userId="c00bba8d-ab24-4df5-bfbd-860b179a23fd" providerId="ADAL" clId="{D0F66208-9AB6-40A9-809F-186E4DD08DB6}" dt="2020-04-18T00:04:14.996" v="0"/>
          <ac:picMkLst>
            <pc:docMk/>
            <pc:sldMk cId="0" sldId="261"/>
            <ac:picMk id="6" creationId="{75E8F673-9A55-452A-BEED-CD4F417F4B7E}"/>
          </ac:picMkLst>
        </pc:picChg>
      </pc:sldChg>
      <pc:sldChg chg="delSp modTransition modAnim">
        <pc:chgData name="Brock" userId="c00bba8d-ab24-4df5-bfbd-860b179a23fd" providerId="ADAL" clId="{D0F66208-9AB6-40A9-809F-186E4DD08DB6}" dt="2020-04-18T00:04:14.996" v="0"/>
        <pc:sldMkLst>
          <pc:docMk/>
          <pc:sldMk cId="0" sldId="262"/>
        </pc:sldMkLst>
        <pc:picChg chg="del">
          <ac:chgData name="Brock" userId="c00bba8d-ab24-4df5-bfbd-860b179a23fd" providerId="ADAL" clId="{D0F66208-9AB6-40A9-809F-186E4DD08DB6}" dt="2020-04-18T00:04:14.996" v="0"/>
          <ac:picMkLst>
            <pc:docMk/>
            <pc:sldMk cId="0" sldId="262"/>
            <ac:picMk id="2" creationId="{12B174B1-5B1B-4492-8CEB-4DC107F72321}"/>
          </ac:picMkLst>
        </pc:picChg>
      </pc:sldChg>
      <pc:sldChg chg="delSp modTransition modAnim">
        <pc:chgData name="Brock" userId="c00bba8d-ab24-4df5-bfbd-860b179a23fd" providerId="ADAL" clId="{D0F66208-9AB6-40A9-809F-186E4DD08DB6}" dt="2020-04-18T00:04:14.996" v="0"/>
        <pc:sldMkLst>
          <pc:docMk/>
          <pc:sldMk cId="0" sldId="263"/>
        </pc:sldMkLst>
        <pc:picChg chg="del">
          <ac:chgData name="Brock" userId="c00bba8d-ab24-4df5-bfbd-860b179a23fd" providerId="ADAL" clId="{D0F66208-9AB6-40A9-809F-186E4DD08DB6}" dt="2020-04-18T00:04:14.996" v="0"/>
          <ac:picMkLst>
            <pc:docMk/>
            <pc:sldMk cId="0" sldId="263"/>
            <ac:picMk id="2" creationId="{4EB07E3D-8949-4109-A9AA-2ED5DD04D7B6}"/>
          </ac:picMkLst>
        </pc:picChg>
      </pc:sldChg>
      <pc:sldChg chg="delSp modTransition modAnim">
        <pc:chgData name="Brock" userId="c00bba8d-ab24-4df5-bfbd-860b179a23fd" providerId="ADAL" clId="{D0F66208-9AB6-40A9-809F-186E4DD08DB6}" dt="2020-04-18T00:04:14.996" v="0"/>
        <pc:sldMkLst>
          <pc:docMk/>
          <pc:sldMk cId="0" sldId="264"/>
        </pc:sldMkLst>
        <pc:picChg chg="del">
          <ac:chgData name="Brock" userId="c00bba8d-ab24-4df5-bfbd-860b179a23fd" providerId="ADAL" clId="{D0F66208-9AB6-40A9-809F-186E4DD08DB6}" dt="2020-04-18T00:04:14.996" v="0"/>
          <ac:picMkLst>
            <pc:docMk/>
            <pc:sldMk cId="0" sldId="264"/>
            <ac:picMk id="3" creationId="{4878A737-D15E-48EE-976B-833B716FC363}"/>
          </ac:picMkLst>
        </pc:picChg>
      </pc:sldChg>
      <pc:sldChg chg="delSp modTransition modAnim">
        <pc:chgData name="Brock" userId="c00bba8d-ab24-4df5-bfbd-860b179a23fd" providerId="ADAL" clId="{D0F66208-9AB6-40A9-809F-186E4DD08DB6}" dt="2020-04-18T00:04:14.996" v="0"/>
        <pc:sldMkLst>
          <pc:docMk/>
          <pc:sldMk cId="0" sldId="265"/>
        </pc:sldMkLst>
        <pc:picChg chg="del">
          <ac:chgData name="Brock" userId="c00bba8d-ab24-4df5-bfbd-860b179a23fd" providerId="ADAL" clId="{D0F66208-9AB6-40A9-809F-186E4DD08DB6}" dt="2020-04-18T00:04:14.996" v="0"/>
          <ac:picMkLst>
            <pc:docMk/>
            <pc:sldMk cId="0" sldId="265"/>
            <ac:picMk id="2" creationId="{03208B5A-B640-4AE5-929B-FB7EBC187FA1}"/>
          </ac:picMkLst>
        </pc:picChg>
      </pc:sldChg>
      <pc:sldChg chg="delSp modTransition modAnim">
        <pc:chgData name="Brock" userId="c00bba8d-ab24-4df5-bfbd-860b179a23fd" providerId="ADAL" clId="{D0F66208-9AB6-40A9-809F-186E4DD08DB6}" dt="2020-04-18T00:04:14.996" v="0"/>
        <pc:sldMkLst>
          <pc:docMk/>
          <pc:sldMk cId="0" sldId="266"/>
        </pc:sldMkLst>
        <pc:picChg chg="del">
          <ac:chgData name="Brock" userId="c00bba8d-ab24-4df5-bfbd-860b179a23fd" providerId="ADAL" clId="{D0F66208-9AB6-40A9-809F-186E4DD08DB6}" dt="2020-04-18T00:04:14.996" v="0"/>
          <ac:picMkLst>
            <pc:docMk/>
            <pc:sldMk cId="0" sldId="266"/>
            <ac:picMk id="5" creationId="{ED253A73-6FFA-46D5-BBCD-F85A3A0A5A1A}"/>
          </ac:picMkLst>
        </pc:picChg>
      </pc:sldChg>
      <pc:sldChg chg="delSp modTransition modAnim">
        <pc:chgData name="Brock" userId="c00bba8d-ab24-4df5-bfbd-860b179a23fd" providerId="ADAL" clId="{D0F66208-9AB6-40A9-809F-186E4DD08DB6}" dt="2020-04-18T00:04:14.996" v="0"/>
        <pc:sldMkLst>
          <pc:docMk/>
          <pc:sldMk cId="0" sldId="267"/>
        </pc:sldMkLst>
        <pc:picChg chg="del">
          <ac:chgData name="Brock" userId="c00bba8d-ab24-4df5-bfbd-860b179a23fd" providerId="ADAL" clId="{D0F66208-9AB6-40A9-809F-186E4DD08DB6}" dt="2020-04-18T00:04:14.996" v="0"/>
          <ac:picMkLst>
            <pc:docMk/>
            <pc:sldMk cId="0" sldId="267"/>
            <ac:picMk id="2" creationId="{E0072DB3-130A-4608-9AEE-3EE7436E2242}"/>
          </ac:picMkLst>
        </pc:picChg>
      </pc:sldChg>
      <pc:sldChg chg="delSp modTransition modAnim">
        <pc:chgData name="Brock" userId="c00bba8d-ab24-4df5-bfbd-860b179a23fd" providerId="ADAL" clId="{D0F66208-9AB6-40A9-809F-186E4DD08DB6}" dt="2020-04-18T00:04:14.996" v="0"/>
        <pc:sldMkLst>
          <pc:docMk/>
          <pc:sldMk cId="0" sldId="268"/>
        </pc:sldMkLst>
        <pc:picChg chg="del">
          <ac:chgData name="Brock" userId="c00bba8d-ab24-4df5-bfbd-860b179a23fd" providerId="ADAL" clId="{D0F66208-9AB6-40A9-809F-186E4DD08DB6}" dt="2020-04-18T00:04:14.996" v="0"/>
          <ac:picMkLst>
            <pc:docMk/>
            <pc:sldMk cId="0" sldId="268"/>
            <ac:picMk id="2" creationId="{7E7F2BFC-B550-409C-B47C-FD7176B72E44}"/>
          </ac:picMkLst>
        </pc:picChg>
      </pc:sldChg>
      <pc:sldChg chg="delSp modTransition modAnim">
        <pc:chgData name="Brock" userId="c00bba8d-ab24-4df5-bfbd-860b179a23fd" providerId="ADAL" clId="{D0F66208-9AB6-40A9-809F-186E4DD08DB6}" dt="2020-04-18T00:04:14.996" v="0"/>
        <pc:sldMkLst>
          <pc:docMk/>
          <pc:sldMk cId="0" sldId="269"/>
        </pc:sldMkLst>
        <pc:picChg chg="del">
          <ac:chgData name="Brock" userId="c00bba8d-ab24-4df5-bfbd-860b179a23fd" providerId="ADAL" clId="{D0F66208-9AB6-40A9-809F-186E4DD08DB6}" dt="2020-04-18T00:04:14.996" v="0"/>
          <ac:picMkLst>
            <pc:docMk/>
            <pc:sldMk cId="0" sldId="269"/>
            <ac:picMk id="6" creationId="{B1B6E896-2BB3-4495-AB0C-DEB402DF692E}"/>
          </ac:picMkLst>
        </pc:picChg>
      </pc:sldChg>
      <pc:sldChg chg="delSp modTransition modAnim">
        <pc:chgData name="Brock" userId="c00bba8d-ab24-4df5-bfbd-860b179a23fd" providerId="ADAL" clId="{D0F66208-9AB6-40A9-809F-186E4DD08DB6}" dt="2020-04-18T00:04:14.996" v="0"/>
        <pc:sldMkLst>
          <pc:docMk/>
          <pc:sldMk cId="0" sldId="270"/>
        </pc:sldMkLst>
        <pc:picChg chg="del">
          <ac:chgData name="Brock" userId="c00bba8d-ab24-4df5-bfbd-860b179a23fd" providerId="ADAL" clId="{D0F66208-9AB6-40A9-809F-186E4DD08DB6}" dt="2020-04-18T00:04:14.996" v="0"/>
          <ac:picMkLst>
            <pc:docMk/>
            <pc:sldMk cId="0" sldId="270"/>
            <ac:picMk id="2" creationId="{75F97E61-441C-4B38-9745-7B0E1F48F99C}"/>
          </ac:picMkLst>
        </pc:picChg>
      </pc:sldChg>
      <pc:sldChg chg="delSp modTransition modAnim">
        <pc:chgData name="Brock" userId="c00bba8d-ab24-4df5-bfbd-860b179a23fd" providerId="ADAL" clId="{D0F66208-9AB6-40A9-809F-186E4DD08DB6}" dt="2020-04-18T00:04:14.996" v="0"/>
        <pc:sldMkLst>
          <pc:docMk/>
          <pc:sldMk cId="0" sldId="271"/>
        </pc:sldMkLst>
        <pc:picChg chg="del">
          <ac:chgData name="Brock" userId="c00bba8d-ab24-4df5-bfbd-860b179a23fd" providerId="ADAL" clId="{D0F66208-9AB6-40A9-809F-186E4DD08DB6}" dt="2020-04-18T00:04:14.996" v="0"/>
          <ac:picMkLst>
            <pc:docMk/>
            <pc:sldMk cId="0" sldId="271"/>
            <ac:picMk id="10" creationId="{E80347FE-8299-4420-BA76-4200C2462981}"/>
          </ac:picMkLst>
        </pc:picChg>
        <pc:inkChg chg="del">
          <ac:chgData name="Brock" userId="c00bba8d-ab24-4df5-bfbd-860b179a23fd" providerId="ADAL" clId="{D0F66208-9AB6-40A9-809F-186E4DD08DB6}" dt="2020-04-18T00:04:14.996" v="0"/>
          <ac:inkMkLst>
            <pc:docMk/>
            <pc:sldMk cId="0" sldId="271"/>
            <ac:inkMk id="9" creationId="{62E61285-758D-44D3-B305-EDEC4504E0FC}"/>
          </ac:inkMkLst>
        </pc:inkChg>
      </pc:sldChg>
      <pc:sldChg chg="delSp modTransition modAnim">
        <pc:chgData name="Brock" userId="c00bba8d-ab24-4df5-bfbd-860b179a23fd" providerId="ADAL" clId="{D0F66208-9AB6-40A9-809F-186E4DD08DB6}" dt="2020-04-18T00:04:14.996" v="0"/>
        <pc:sldMkLst>
          <pc:docMk/>
          <pc:sldMk cId="0" sldId="272"/>
        </pc:sldMkLst>
        <pc:picChg chg="del">
          <ac:chgData name="Brock" userId="c00bba8d-ab24-4df5-bfbd-860b179a23fd" providerId="ADAL" clId="{D0F66208-9AB6-40A9-809F-186E4DD08DB6}" dt="2020-04-18T00:04:14.996" v="0"/>
          <ac:picMkLst>
            <pc:docMk/>
            <pc:sldMk cId="0" sldId="272"/>
            <ac:picMk id="12" creationId="{43050FD2-7B7F-445E-808A-CE8C01F0DAC0}"/>
          </ac:picMkLst>
        </pc:picChg>
        <pc:inkChg chg="del">
          <ac:chgData name="Brock" userId="c00bba8d-ab24-4df5-bfbd-860b179a23fd" providerId="ADAL" clId="{D0F66208-9AB6-40A9-809F-186E4DD08DB6}" dt="2020-04-18T00:04:14.996" v="0"/>
          <ac:inkMkLst>
            <pc:docMk/>
            <pc:sldMk cId="0" sldId="272"/>
            <ac:inkMk id="11" creationId="{1E7BED28-550A-4163-972E-59F4903259B4}"/>
          </ac:inkMkLst>
        </pc:inkChg>
      </pc:sldChg>
      <pc:sldChg chg="delSp modTransition modAnim">
        <pc:chgData name="Brock" userId="c00bba8d-ab24-4df5-bfbd-860b179a23fd" providerId="ADAL" clId="{D0F66208-9AB6-40A9-809F-186E4DD08DB6}" dt="2020-04-18T00:04:14.996" v="0"/>
        <pc:sldMkLst>
          <pc:docMk/>
          <pc:sldMk cId="0" sldId="273"/>
        </pc:sldMkLst>
        <pc:picChg chg="del">
          <ac:chgData name="Brock" userId="c00bba8d-ab24-4df5-bfbd-860b179a23fd" providerId="ADAL" clId="{D0F66208-9AB6-40A9-809F-186E4DD08DB6}" dt="2020-04-18T00:04:14.996" v="0"/>
          <ac:picMkLst>
            <pc:docMk/>
            <pc:sldMk cId="0" sldId="273"/>
            <ac:picMk id="5" creationId="{47F0B88E-74CA-4407-9968-E4FEC144898A}"/>
          </ac:picMkLst>
        </pc:picChg>
        <pc:inkChg chg="del">
          <ac:chgData name="Brock" userId="c00bba8d-ab24-4df5-bfbd-860b179a23fd" providerId="ADAL" clId="{D0F66208-9AB6-40A9-809F-186E4DD08DB6}" dt="2020-04-18T00:04:14.996" v="0"/>
          <ac:inkMkLst>
            <pc:docMk/>
            <pc:sldMk cId="0" sldId="273"/>
            <ac:inkMk id="4" creationId="{88040ACE-BC59-4985-B03F-57606A74B602}"/>
          </ac:inkMkLst>
        </pc:inkChg>
      </pc:sldChg>
      <pc:sldChg chg="delSp modTransition modAnim">
        <pc:chgData name="Brock" userId="c00bba8d-ab24-4df5-bfbd-860b179a23fd" providerId="ADAL" clId="{D0F66208-9AB6-40A9-809F-186E4DD08DB6}" dt="2020-04-18T00:04:14.996" v="0"/>
        <pc:sldMkLst>
          <pc:docMk/>
          <pc:sldMk cId="0" sldId="274"/>
        </pc:sldMkLst>
        <pc:picChg chg="del">
          <ac:chgData name="Brock" userId="c00bba8d-ab24-4df5-bfbd-860b179a23fd" providerId="ADAL" clId="{D0F66208-9AB6-40A9-809F-186E4DD08DB6}" dt="2020-04-18T00:04:14.996" v="0"/>
          <ac:picMkLst>
            <pc:docMk/>
            <pc:sldMk cId="0" sldId="274"/>
            <ac:picMk id="4" creationId="{AD147573-5FA4-4F23-ABC8-FA12B710D7CD}"/>
          </ac:picMkLst>
        </pc:picChg>
      </pc:sldChg>
      <pc:sldChg chg="delSp modTransition modAnim">
        <pc:chgData name="Brock" userId="c00bba8d-ab24-4df5-bfbd-860b179a23fd" providerId="ADAL" clId="{D0F66208-9AB6-40A9-809F-186E4DD08DB6}" dt="2020-04-18T00:04:14.996" v="0"/>
        <pc:sldMkLst>
          <pc:docMk/>
          <pc:sldMk cId="0" sldId="275"/>
        </pc:sldMkLst>
        <pc:picChg chg="del">
          <ac:chgData name="Brock" userId="c00bba8d-ab24-4df5-bfbd-860b179a23fd" providerId="ADAL" clId="{D0F66208-9AB6-40A9-809F-186E4DD08DB6}" dt="2020-04-18T00:04:14.996" v="0"/>
          <ac:picMkLst>
            <pc:docMk/>
            <pc:sldMk cId="0" sldId="275"/>
            <ac:picMk id="9" creationId="{8E4F88AF-B0A3-40F6-94F1-A35426C3BE0B}"/>
          </ac:picMkLst>
        </pc:picChg>
      </pc:sldChg>
      <pc:sldChg chg="delSp modTransition modAnim">
        <pc:chgData name="Brock" userId="c00bba8d-ab24-4df5-bfbd-860b179a23fd" providerId="ADAL" clId="{D0F66208-9AB6-40A9-809F-186E4DD08DB6}" dt="2020-04-18T00:04:14.996" v="0"/>
        <pc:sldMkLst>
          <pc:docMk/>
          <pc:sldMk cId="0" sldId="276"/>
        </pc:sldMkLst>
        <pc:picChg chg="del">
          <ac:chgData name="Brock" userId="c00bba8d-ab24-4df5-bfbd-860b179a23fd" providerId="ADAL" clId="{D0F66208-9AB6-40A9-809F-186E4DD08DB6}" dt="2020-04-18T00:04:14.996" v="0"/>
          <ac:picMkLst>
            <pc:docMk/>
            <pc:sldMk cId="0" sldId="276"/>
            <ac:picMk id="5" creationId="{C7E83C37-A7A5-42B4-905D-7F077EA59CD3}"/>
          </ac:picMkLst>
        </pc:picChg>
      </pc:sldChg>
      <pc:sldChg chg="delSp modTransition modAnim">
        <pc:chgData name="Brock" userId="c00bba8d-ab24-4df5-bfbd-860b179a23fd" providerId="ADAL" clId="{D0F66208-9AB6-40A9-809F-186E4DD08DB6}" dt="2020-04-18T00:04:14.996" v="0"/>
        <pc:sldMkLst>
          <pc:docMk/>
          <pc:sldMk cId="0" sldId="277"/>
        </pc:sldMkLst>
        <pc:picChg chg="del">
          <ac:chgData name="Brock" userId="c00bba8d-ab24-4df5-bfbd-860b179a23fd" providerId="ADAL" clId="{D0F66208-9AB6-40A9-809F-186E4DD08DB6}" dt="2020-04-18T00:04:14.996" v="0"/>
          <ac:picMkLst>
            <pc:docMk/>
            <pc:sldMk cId="0" sldId="277"/>
            <ac:picMk id="4" creationId="{06AA928F-CD84-4F3E-99B8-179435BC3FBE}"/>
          </ac:picMkLst>
        </pc:picChg>
      </pc:sldChg>
      <pc:sldChg chg="delSp modTransition modAnim">
        <pc:chgData name="Brock" userId="c00bba8d-ab24-4df5-bfbd-860b179a23fd" providerId="ADAL" clId="{D0F66208-9AB6-40A9-809F-186E4DD08DB6}" dt="2020-04-18T00:04:14.996" v="0"/>
        <pc:sldMkLst>
          <pc:docMk/>
          <pc:sldMk cId="0" sldId="278"/>
        </pc:sldMkLst>
        <pc:picChg chg="del">
          <ac:chgData name="Brock" userId="c00bba8d-ab24-4df5-bfbd-860b179a23fd" providerId="ADAL" clId="{D0F66208-9AB6-40A9-809F-186E4DD08DB6}" dt="2020-04-18T00:04:14.996" v="0"/>
          <ac:picMkLst>
            <pc:docMk/>
            <pc:sldMk cId="0" sldId="278"/>
            <ac:picMk id="7" creationId="{4089EC3A-F676-43FF-B2E6-753DBE9A3250}"/>
          </ac:picMkLst>
        </pc:picChg>
      </pc:sldChg>
      <pc:sldChg chg="delSp modTransition modAnim">
        <pc:chgData name="Brock" userId="c00bba8d-ab24-4df5-bfbd-860b179a23fd" providerId="ADAL" clId="{D0F66208-9AB6-40A9-809F-186E4DD08DB6}" dt="2020-04-18T00:04:14.996" v="0"/>
        <pc:sldMkLst>
          <pc:docMk/>
          <pc:sldMk cId="0" sldId="279"/>
        </pc:sldMkLst>
        <pc:picChg chg="del">
          <ac:chgData name="Brock" userId="c00bba8d-ab24-4df5-bfbd-860b179a23fd" providerId="ADAL" clId="{D0F66208-9AB6-40A9-809F-186E4DD08DB6}" dt="2020-04-18T00:04:14.996" v="0"/>
          <ac:picMkLst>
            <pc:docMk/>
            <pc:sldMk cId="0" sldId="279"/>
            <ac:picMk id="6" creationId="{5AEC5F28-F7F1-4527-ABD7-F92D84D68347}"/>
          </ac:picMkLst>
        </pc:picChg>
      </pc:sldChg>
      <pc:sldChg chg="delSp modTransition modAnim">
        <pc:chgData name="Brock" userId="c00bba8d-ab24-4df5-bfbd-860b179a23fd" providerId="ADAL" clId="{D0F66208-9AB6-40A9-809F-186E4DD08DB6}" dt="2020-04-18T00:04:14.996" v="0"/>
        <pc:sldMkLst>
          <pc:docMk/>
          <pc:sldMk cId="0" sldId="280"/>
        </pc:sldMkLst>
        <pc:picChg chg="del">
          <ac:chgData name="Brock" userId="c00bba8d-ab24-4df5-bfbd-860b179a23fd" providerId="ADAL" clId="{D0F66208-9AB6-40A9-809F-186E4DD08DB6}" dt="2020-04-18T00:04:14.996" v="0"/>
          <ac:picMkLst>
            <pc:docMk/>
            <pc:sldMk cId="0" sldId="280"/>
            <ac:picMk id="2" creationId="{392D472B-2E12-4E8D-981A-0B766D9963AC}"/>
          </ac:picMkLst>
        </pc:picChg>
      </pc:sldChg>
      <pc:sldChg chg="delSp modTransition modAnim">
        <pc:chgData name="Brock" userId="c00bba8d-ab24-4df5-bfbd-860b179a23fd" providerId="ADAL" clId="{D0F66208-9AB6-40A9-809F-186E4DD08DB6}" dt="2020-04-18T00:04:14.996" v="0"/>
        <pc:sldMkLst>
          <pc:docMk/>
          <pc:sldMk cId="0" sldId="281"/>
        </pc:sldMkLst>
        <pc:picChg chg="del">
          <ac:chgData name="Brock" userId="c00bba8d-ab24-4df5-bfbd-860b179a23fd" providerId="ADAL" clId="{D0F66208-9AB6-40A9-809F-186E4DD08DB6}" dt="2020-04-18T00:04:14.996" v="0"/>
          <ac:picMkLst>
            <pc:docMk/>
            <pc:sldMk cId="0" sldId="281"/>
            <ac:picMk id="3" creationId="{A591E782-1153-49BC-AF5E-82BFC790F6E7}"/>
          </ac:picMkLst>
        </pc:picChg>
      </pc:sldChg>
      <pc:sldChg chg="delSp modTransition modAnim">
        <pc:chgData name="Brock" userId="c00bba8d-ab24-4df5-bfbd-860b179a23fd" providerId="ADAL" clId="{D0F66208-9AB6-40A9-809F-186E4DD08DB6}" dt="2020-04-18T00:04:14.996" v="0"/>
        <pc:sldMkLst>
          <pc:docMk/>
          <pc:sldMk cId="0" sldId="282"/>
        </pc:sldMkLst>
        <pc:picChg chg="del">
          <ac:chgData name="Brock" userId="c00bba8d-ab24-4df5-bfbd-860b179a23fd" providerId="ADAL" clId="{D0F66208-9AB6-40A9-809F-186E4DD08DB6}" dt="2020-04-18T00:04:14.996" v="0"/>
          <ac:picMkLst>
            <pc:docMk/>
            <pc:sldMk cId="0" sldId="282"/>
            <ac:picMk id="4" creationId="{BB02C672-2B91-4115-BBFF-278CF9D87250}"/>
          </ac:picMkLst>
        </pc:picChg>
      </pc:sldChg>
      <pc:sldChg chg="delSp modTransition modAnim">
        <pc:chgData name="Brock" userId="c00bba8d-ab24-4df5-bfbd-860b179a23fd" providerId="ADAL" clId="{D0F66208-9AB6-40A9-809F-186E4DD08DB6}" dt="2020-04-18T00:04:14.996" v="0"/>
        <pc:sldMkLst>
          <pc:docMk/>
          <pc:sldMk cId="0" sldId="283"/>
        </pc:sldMkLst>
        <pc:picChg chg="del">
          <ac:chgData name="Brock" userId="c00bba8d-ab24-4df5-bfbd-860b179a23fd" providerId="ADAL" clId="{D0F66208-9AB6-40A9-809F-186E4DD08DB6}" dt="2020-04-18T00:04:14.996" v="0"/>
          <ac:picMkLst>
            <pc:docMk/>
            <pc:sldMk cId="0" sldId="283"/>
            <ac:picMk id="3" creationId="{5EA7FC12-4F16-42E7-88A8-BC5B2FC92241}"/>
          </ac:picMkLst>
        </pc:picChg>
      </pc:sldChg>
      <pc:sldChg chg="delSp modTransition modAnim">
        <pc:chgData name="Brock" userId="c00bba8d-ab24-4df5-bfbd-860b179a23fd" providerId="ADAL" clId="{D0F66208-9AB6-40A9-809F-186E4DD08DB6}" dt="2020-04-18T00:04:14.996" v="0"/>
        <pc:sldMkLst>
          <pc:docMk/>
          <pc:sldMk cId="0" sldId="284"/>
        </pc:sldMkLst>
        <pc:picChg chg="del">
          <ac:chgData name="Brock" userId="c00bba8d-ab24-4df5-bfbd-860b179a23fd" providerId="ADAL" clId="{D0F66208-9AB6-40A9-809F-186E4DD08DB6}" dt="2020-04-18T00:04:14.996" v="0"/>
          <ac:picMkLst>
            <pc:docMk/>
            <pc:sldMk cId="0" sldId="284"/>
            <ac:picMk id="2" creationId="{AA641ACF-F368-43F0-A7DF-D036075AB80F}"/>
          </ac:picMkLst>
        </pc:picChg>
      </pc:sldChg>
      <pc:sldChg chg="delSp modTransition modAnim">
        <pc:chgData name="Brock" userId="c00bba8d-ab24-4df5-bfbd-860b179a23fd" providerId="ADAL" clId="{D0F66208-9AB6-40A9-809F-186E4DD08DB6}" dt="2020-04-18T00:04:14.996" v="0"/>
        <pc:sldMkLst>
          <pc:docMk/>
          <pc:sldMk cId="0" sldId="285"/>
        </pc:sldMkLst>
        <pc:picChg chg="del">
          <ac:chgData name="Brock" userId="c00bba8d-ab24-4df5-bfbd-860b179a23fd" providerId="ADAL" clId="{D0F66208-9AB6-40A9-809F-186E4DD08DB6}" dt="2020-04-18T00:04:14.996" v="0"/>
          <ac:picMkLst>
            <pc:docMk/>
            <pc:sldMk cId="0" sldId="285"/>
            <ac:picMk id="9" creationId="{FCAD917E-F9F7-412B-8D66-D1AB1F610DA2}"/>
          </ac:picMkLst>
        </pc:picChg>
      </pc:sldChg>
      <pc:sldChg chg="delSp modTransition modAnim">
        <pc:chgData name="Brock" userId="c00bba8d-ab24-4df5-bfbd-860b179a23fd" providerId="ADAL" clId="{D0F66208-9AB6-40A9-809F-186E4DD08DB6}" dt="2020-04-18T00:04:14.996" v="0"/>
        <pc:sldMkLst>
          <pc:docMk/>
          <pc:sldMk cId="0" sldId="286"/>
        </pc:sldMkLst>
        <pc:picChg chg="del">
          <ac:chgData name="Brock" userId="c00bba8d-ab24-4df5-bfbd-860b179a23fd" providerId="ADAL" clId="{D0F66208-9AB6-40A9-809F-186E4DD08DB6}" dt="2020-04-18T00:04:14.996" v="0"/>
          <ac:picMkLst>
            <pc:docMk/>
            <pc:sldMk cId="0" sldId="286"/>
            <ac:picMk id="8" creationId="{4DB1CB1E-07E2-4AB5-A887-058E5A51FA4A}"/>
          </ac:picMkLst>
        </pc:picChg>
      </pc:sldChg>
      <pc:sldChg chg="delSp modTransition modAnim">
        <pc:chgData name="Brock" userId="c00bba8d-ab24-4df5-bfbd-860b179a23fd" providerId="ADAL" clId="{D0F66208-9AB6-40A9-809F-186E4DD08DB6}" dt="2020-04-18T00:04:14.996" v="0"/>
        <pc:sldMkLst>
          <pc:docMk/>
          <pc:sldMk cId="0" sldId="287"/>
        </pc:sldMkLst>
        <pc:picChg chg="del">
          <ac:chgData name="Brock" userId="c00bba8d-ab24-4df5-bfbd-860b179a23fd" providerId="ADAL" clId="{D0F66208-9AB6-40A9-809F-186E4DD08DB6}" dt="2020-04-18T00:04:14.996" v="0"/>
          <ac:picMkLst>
            <pc:docMk/>
            <pc:sldMk cId="0" sldId="287"/>
            <ac:picMk id="7" creationId="{C5795A58-3793-4288-AD9F-60B20C2882C3}"/>
          </ac:picMkLst>
        </pc:picChg>
      </pc:sldChg>
      <pc:sldChg chg="delSp modTransition modAnim">
        <pc:chgData name="Brock" userId="c00bba8d-ab24-4df5-bfbd-860b179a23fd" providerId="ADAL" clId="{D0F66208-9AB6-40A9-809F-186E4DD08DB6}" dt="2020-04-18T00:04:14.996" v="0"/>
        <pc:sldMkLst>
          <pc:docMk/>
          <pc:sldMk cId="0" sldId="288"/>
        </pc:sldMkLst>
        <pc:picChg chg="del">
          <ac:chgData name="Brock" userId="c00bba8d-ab24-4df5-bfbd-860b179a23fd" providerId="ADAL" clId="{D0F66208-9AB6-40A9-809F-186E4DD08DB6}" dt="2020-04-18T00:04:14.996" v="0"/>
          <ac:picMkLst>
            <pc:docMk/>
            <pc:sldMk cId="0" sldId="288"/>
            <ac:picMk id="2" creationId="{30600AB7-B3DE-4C03-8108-787D5098B0B8}"/>
          </ac:picMkLst>
        </pc:picChg>
      </pc:sldChg>
      <pc:sldChg chg="delSp modTransition modAnim">
        <pc:chgData name="Brock" userId="c00bba8d-ab24-4df5-bfbd-860b179a23fd" providerId="ADAL" clId="{D0F66208-9AB6-40A9-809F-186E4DD08DB6}" dt="2020-04-18T00:04:14.996" v="0"/>
        <pc:sldMkLst>
          <pc:docMk/>
          <pc:sldMk cId="0" sldId="290"/>
        </pc:sldMkLst>
        <pc:picChg chg="del">
          <ac:chgData name="Brock" userId="c00bba8d-ab24-4df5-bfbd-860b179a23fd" providerId="ADAL" clId="{D0F66208-9AB6-40A9-809F-186E4DD08DB6}" dt="2020-04-18T00:04:14.996" v="0"/>
          <ac:picMkLst>
            <pc:docMk/>
            <pc:sldMk cId="0" sldId="290"/>
            <ac:picMk id="2" creationId="{BBC75A59-CCF6-4F7E-99F5-49CD9DD30B23}"/>
          </ac:picMkLst>
        </pc:picChg>
      </pc:sldChg>
      <pc:sldChg chg="delSp modTransition modAnim">
        <pc:chgData name="Brock" userId="c00bba8d-ab24-4df5-bfbd-860b179a23fd" providerId="ADAL" clId="{D0F66208-9AB6-40A9-809F-186E4DD08DB6}" dt="2020-04-18T00:04:14.996" v="0"/>
        <pc:sldMkLst>
          <pc:docMk/>
          <pc:sldMk cId="0" sldId="291"/>
        </pc:sldMkLst>
        <pc:picChg chg="del">
          <ac:chgData name="Brock" userId="c00bba8d-ab24-4df5-bfbd-860b179a23fd" providerId="ADAL" clId="{D0F66208-9AB6-40A9-809F-186E4DD08DB6}" dt="2020-04-18T00:04:14.996" v="0"/>
          <ac:picMkLst>
            <pc:docMk/>
            <pc:sldMk cId="0" sldId="291"/>
            <ac:picMk id="2" creationId="{44275B02-B9F7-4814-85FB-3BDDC6ACAE48}"/>
          </ac:picMkLst>
        </pc:picChg>
      </pc:sldChg>
      <pc:sldChg chg="delSp modTransition modAnim">
        <pc:chgData name="Brock" userId="c00bba8d-ab24-4df5-bfbd-860b179a23fd" providerId="ADAL" clId="{D0F66208-9AB6-40A9-809F-186E4DD08DB6}" dt="2020-04-18T00:04:14.996" v="0"/>
        <pc:sldMkLst>
          <pc:docMk/>
          <pc:sldMk cId="0" sldId="292"/>
        </pc:sldMkLst>
        <pc:picChg chg="del">
          <ac:chgData name="Brock" userId="c00bba8d-ab24-4df5-bfbd-860b179a23fd" providerId="ADAL" clId="{D0F66208-9AB6-40A9-809F-186E4DD08DB6}" dt="2020-04-18T00:04:14.996" v="0"/>
          <ac:picMkLst>
            <pc:docMk/>
            <pc:sldMk cId="0" sldId="292"/>
            <ac:picMk id="4" creationId="{FFCA22C2-AFE9-44A0-909B-F45762064C12}"/>
          </ac:picMkLst>
        </pc:picChg>
      </pc:sldChg>
      <pc:sldChg chg="delSp modTransition modAnim">
        <pc:chgData name="Brock" userId="c00bba8d-ab24-4df5-bfbd-860b179a23fd" providerId="ADAL" clId="{D0F66208-9AB6-40A9-809F-186E4DD08DB6}" dt="2020-04-18T00:04:14.996" v="0"/>
        <pc:sldMkLst>
          <pc:docMk/>
          <pc:sldMk cId="0" sldId="293"/>
        </pc:sldMkLst>
        <pc:picChg chg="del">
          <ac:chgData name="Brock" userId="c00bba8d-ab24-4df5-bfbd-860b179a23fd" providerId="ADAL" clId="{D0F66208-9AB6-40A9-809F-186E4DD08DB6}" dt="2020-04-18T00:04:14.996" v="0"/>
          <ac:picMkLst>
            <pc:docMk/>
            <pc:sldMk cId="0" sldId="293"/>
            <ac:picMk id="2" creationId="{B9C91F51-BE36-431E-890F-C523665EE12C}"/>
          </ac:picMkLst>
        </pc:picChg>
      </pc:sldChg>
      <pc:sldChg chg="delSp modTransition modAnim">
        <pc:chgData name="Brock" userId="c00bba8d-ab24-4df5-bfbd-860b179a23fd" providerId="ADAL" clId="{D0F66208-9AB6-40A9-809F-186E4DD08DB6}" dt="2020-04-18T00:04:14.996" v="0"/>
        <pc:sldMkLst>
          <pc:docMk/>
          <pc:sldMk cId="0" sldId="294"/>
        </pc:sldMkLst>
        <pc:picChg chg="del">
          <ac:chgData name="Brock" userId="c00bba8d-ab24-4df5-bfbd-860b179a23fd" providerId="ADAL" clId="{D0F66208-9AB6-40A9-809F-186E4DD08DB6}" dt="2020-04-18T00:04:14.996" v="0"/>
          <ac:picMkLst>
            <pc:docMk/>
            <pc:sldMk cId="0" sldId="294"/>
            <ac:picMk id="2" creationId="{18C69C86-9236-4D82-ABAB-349C4247F29C}"/>
          </ac:picMkLst>
        </pc:picChg>
      </pc:sldChg>
      <pc:sldChg chg="delSp modTransition modAnim">
        <pc:chgData name="Brock" userId="c00bba8d-ab24-4df5-bfbd-860b179a23fd" providerId="ADAL" clId="{D0F66208-9AB6-40A9-809F-186E4DD08DB6}" dt="2020-04-18T00:04:14.996" v="0"/>
        <pc:sldMkLst>
          <pc:docMk/>
          <pc:sldMk cId="0" sldId="295"/>
        </pc:sldMkLst>
        <pc:picChg chg="del">
          <ac:chgData name="Brock" userId="c00bba8d-ab24-4df5-bfbd-860b179a23fd" providerId="ADAL" clId="{D0F66208-9AB6-40A9-809F-186E4DD08DB6}" dt="2020-04-18T00:04:14.996" v="0"/>
          <ac:picMkLst>
            <pc:docMk/>
            <pc:sldMk cId="0" sldId="295"/>
            <ac:picMk id="2" creationId="{3E2E2AEA-B51C-480F-B847-BB08D641BD91}"/>
          </ac:picMkLst>
        </pc:picChg>
      </pc:sldChg>
      <pc:sldChg chg="delSp modTransition modAnim">
        <pc:chgData name="Brock" userId="c00bba8d-ab24-4df5-bfbd-860b179a23fd" providerId="ADAL" clId="{D0F66208-9AB6-40A9-809F-186E4DD08DB6}" dt="2020-04-18T00:04:14.996" v="0"/>
        <pc:sldMkLst>
          <pc:docMk/>
          <pc:sldMk cId="0" sldId="296"/>
        </pc:sldMkLst>
        <pc:picChg chg="del">
          <ac:chgData name="Brock" userId="c00bba8d-ab24-4df5-bfbd-860b179a23fd" providerId="ADAL" clId="{D0F66208-9AB6-40A9-809F-186E4DD08DB6}" dt="2020-04-18T00:04:14.996" v="0"/>
          <ac:picMkLst>
            <pc:docMk/>
            <pc:sldMk cId="0" sldId="296"/>
            <ac:picMk id="3" creationId="{0DF4775B-97EA-4906-994F-C99D597A555F}"/>
          </ac:picMkLst>
        </pc:picChg>
      </pc:sldChg>
      <pc:sldChg chg="delSp modTransition modAnim">
        <pc:chgData name="Brock" userId="c00bba8d-ab24-4df5-bfbd-860b179a23fd" providerId="ADAL" clId="{D0F66208-9AB6-40A9-809F-186E4DD08DB6}" dt="2020-04-18T00:04:14.996" v="0"/>
        <pc:sldMkLst>
          <pc:docMk/>
          <pc:sldMk cId="0" sldId="297"/>
        </pc:sldMkLst>
        <pc:picChg chg="del">
          <ac:chgData name="Brock" userId="c00bba8d-ab24-4df5-bfbd-860b179a23fd" providerId="ADAL" clId="{D0F66208-9AB6-40A9-809F-186E4DD08DB6}" dt="2020-04-18T00:04:14.996" v="0"/>
          <ac:picMkLst>
            <pc:docMk/>
            <pc:sldMk cId="0" sldId="297"/>
            <ac:picMk id="2" creationId="{5C06BE18-40B3-4172-807E-1D52D40ED36E}"/>
          </ac:picMkLst>
        </pc:picChg>
      </pc:sldChg>
      <pc:sldChg chg="delSp modTransition modAnim">
        <pc:chgData name="Brock" userId="c00bba8d-ab24-4df5-bfbd-860b179a23fd" providerId="ADAL" clId="{D0F66208-9AB6-40A9-809F-186E4DD08DB6}" dt="2020-04-18T00:04:14.996" v="0"/>
        <pc:sldMkLst>
          <pc:docMk/>
          <pc:sldMk cId="0" sldId="298"/>
        </pc:sldMkLst>
        <pc:picChg chg="del">
          <ac:chgData name="Brock" userId="c00bba8d-ab24-4df5-bfbd-860b179a23fd" providerId="ADAL" clId="{D0F66208-9AB6-40A9-809F-186E4DD08DB6}" dt="2020-04-18T00:04:14.996" v="0"/>
          <ac:picMkLst>
            <pc:docMk/>
            <pc:sldMk cId="0" sldId="298"/>
            <ac:picMk id="2" creationId="{7AC006BB-5C08-493B-825C-4426F52AFAA3}"/>
          </ac:picMkLst>
        </pc:picChg>
      </pc:sldChg>
      <pc:sldChg chg="delSp modTransition modAnim">
        <pc:chgData name="Brock" userId="c00bba8d-ab24-4df5-bfbd-860b179a23fd" providerId="ADAL" clId="{D0F66208-9AB6-40A9-809F-186E4DD08DB6}" dt="2020-04-18T00:04:14.996" v="0"/>
        <pc:sldMkLst>
          <pc:docMk/>
          <pc:sldMk cId="0" sldId="299"/>
        </pc:sldMkLst>
        <pc:picChg chg="del">
          <ac:chgData name="Brock" userId="c00bba8d-ab24-4df5-bfbd-860b179a23fd" providerId="ADAL" clId="{D0F66208-9AB6-40A9-809F-186E4DD08DB6}" dt="2020-04-18T00:04:14.996" v="0"/>
          <ac:picMkLst>
            <pc:docMk/>
            <pc:sldMk cId="0" sldId="299"/>
            <ac:picMk id="2" creationId="{D486391A-342D-4F9D-BE9A-74981DF592AB}"/>
          </ac:picMkLst>
        </pc:picChg>
      </pc:sldChg>
      <pc:sldChg chg="delSp modTransition modAnim">
        <pc:chgData name="Brock" userId="c00bba8d-ab24-4df5-bfbd-860b179a23fd" providerId="ADAL" clId="{D0F66208-9AB6-40A9-809F-186E4DD08DB6}" dt="2020-04-18T00:04:14.996" v="0"/>
        <pc:sldMkLst>
          <pc:docMk/>
          <pc:sldMk cId="0" sldId="300"/>
        </pc:sldMkLst>
        <pc:picChg chg="del">
          <ac:chgData name="Brock" userId="c00bba8d-ab24-4df5-bfbd-860b179a23fd" providerId="ADAL" clId="{D0F66208-9AB6-40A9-809F-186E4DD08DB6}" dt="2020-04-18T00:04:14.996" v="0"/>
          <ac:picMkLst>
            <pc:docMk/>
            <pc:sldMk cId="0" sldId="300"/>
            <ac:picMk id="2" creationId="{343F11F0-A9F0-47FC-A994-8E2F4976F95D}"/>
          </ac:picMkLst>
        </pc:picChg>
      </pc:sldChg>
      <pc:sldChg chg="delSp modTransition modAnim">
        <pc:chgData name="Brock" userId="c00bba8d-ab24-4df5-bfbd-860b179a23fd" providerId="ADAL" clId="{D0F66208-9AB6-40A9-809F-186E4DD08DB6}" dt="2020-04-18T00:04:14.996" v="0"/>
        <pc:sldMkLst>
          <pc:docMk/>
          <pc:sldMk cId="0" sldId="301"/>
        </pc:sldMkLst>
        <pc:picChg chg="del">
          <ac:chgData name="Brock" userId="c00bba8d-ab24-4df5-bfbd-860b179a23fd" providerId="ADAL" clId="{D0F66208-9AB6-40A9-809F-186E4DD08DB6}" dt="2020-04-18T00:04:14.996" v="0"/>
          <ac:picMkLst>
            <pc:docMk/>
            <pc:sldMk cId="0" sldId="301"/>
            <ac:picMk id="2" creationId="{3EE64E03-CEBE-4AE0-AAFC-7BC3C84BE24D}"/>
          </ac:picMkLst>
        </pc:picChg>
      </pc:sldChg>
      <pc:sldChg chg="delSp modTransition modAnim">
        <pc:chgData name="Brock" userId="c00bba8d-ab24-4df5-bfbd-860b179a23fd" providerId="ADAL" clId="{D0F66208-9AB6-40A9-809F-186E4DD08DB6}" dt="2020-04-18T00:04:14.996" v="0"/>
        <pc:sldMkLst>
          <pc:docMk/>
          <pc:sldMk cId="0" sldId="302"/>
        </pc:sldMkLst>
        <pc:picChg chg="del">
          <ac:chgData name="Brock" userId="c00bba8d-ab24-4df5-bfbd-860b179a23fd" providerId="ADAL" clId="{D0F66208-9AB6-40A9-809F-186E4DD08DB6}" dt="2020-04-18T00:04:14.996" v="0"/>
          <ac:picMkLst>
            <pc:docMk/>
            <pc:sldMk cId="0" sldId="302"/>
            <ac:picMk id="2" creationId="{F7E16F6B-790A-42A8-A0F1-952A5F6BC614}"/>
          </ac:picMkLst>
        </pc:picChg>
      </pc:sldChg>
      <pc:sldChg chg="delSp modTransition modAnim">
        <pc:chgData name="Brock" userId="c00bba8d-ab24-4df5-bfbd-860b179a23fd" providerId="ADAL" clId="{D0F66208-9AB6-40A9-809F-186E4DD08DB6}" dt="2020-04-18T00:04:14.996" v="0"/>
        <pc:sldMkLst>
          <pc:docMk/>
          <pc:sldMk cId="0" sldId="303"/>
        </pc:sldMkLst>
        <pc:picChg chg="del">
          <ac:chgData name="Brock" userId="c00bba8d-ab24-4df5-bfbd-860b179a23fd" providerId="ADAL" clId="{D0F66208-9AB6-40A9-809F-186E4DD08DB6}" dt="2020-04-18T00:04:14.996" v="0"/>
          <ac:picMkLst>
            <pc:docMk/>
            <pc:sldMk cId="0" sldId="303"/>
            <ac:picMk id="2" creationId="{F6C2D387-3BE3-457C-AF1F-C96E73616BDD}"/>
          </ac:picMkLst>
        </pc:picChg>
      </pc:sldChg>
      <pc:sldChg chg="delSp modTransition modAnim">
        <pc:chgData name="Brock" userId="c00bba8d-ab24-4df5-bfbd-860b179a23fd" providerId="ADAL" clId="{D0F66208-9AB6-40A9-809F-186E4DD08DB6}" dt="2020-04-18T00:04:14.996" v="0"/>
        <pc:sldMkLst>
          <pc:docMk/>
          <pc:sldMk cId="0" sldId="305"/>
        </pc:sldMkLst>
        <pc:picChg chg="del">
          <ac:chgData name="Brock" userId="c00bba8d-ab24-4df5-bfbd-860b179a23fd" providerId="ADAL" clId="{D0F66208-9AB6-40A9-809F-186E4DD08DB6}" dt="2020-04-18T00:04:14.996" v="0"/>
          <ac:picMkLst>
            <pc:docMk/>
            <pc:sldMk cId="0" sldId="305"/>
            <ac:picMk id="2" creationId="{C5A079AE-7D15-48E8-AF4C-62237291A455}"/>
          </ac:picMkLst>
        </pc:picChg>
      </pc:sldChg>
      <pc:sldChg chg="delSp modTransition modAnim">
        <pc:chgData name="Brock" userId="c00bba8d-ab24-4df5-bfbd-860b179a23fd" providerId="ADAL" clId="{D0F66208-9AB6-40A9-809F-186E4DD08DB6}" dt="2020-04-18T00:04:14.996" v="0"/>
        <pc:sldMkLst>
          <pc:docMk/>
          <pc:sldMk cId="0" sldId="307"/>
        </pc:sldMkLst>
        <pc:picChg chg="del">
          <ac:chgData name="Brock" userId="c00bba8d-ab24-4df5-bfbd-860b179a23fd" providerId="ADAL" clId="{D0F66208-9AB6-40A9-809F-186E4DD08DB6}" dt="2020-04-18T00:04:14.996" v="0"/>
          <ac:picMkLst>
            <pc:docMk/>
            <pc:sldMk cId="0" sldId="307"/>
            <ac:picMk id="2" creationId="{027AAB83-BDA0-4F58-A353-EC2C68783774}"/>
          </ac:picMkLst>
        </pc:picChg>
      </pc:sldChg>
      <pc:sldChg chg="delSp modTransition modAnim">
        <pc:chgData name="Brock" userId="c00bba8d-ab24-4df5-bfbd-860b179a23fd" providerId="ADAL" clId="{D0F66208-9AB6-40A9-809F-186E4DD08DB6}" dt="2020-04-18T00:04:14.996" v="0"/>
        <pc:sldMkLst>
          <pc:docMk/>
          <pc:sldMk cId="0" sldId="308"/>
        </pc:sldMkLst>
        <pc:picChg chg="del">
          <ac:chgData name="Brock" userId="c00bba8d-ab24-4df5-bfbd-860b179a23fd" providerId="ADAL" clId="{D0F66208-9AB6-40A9-809F-186E4DD08DB6}" dt="2020-04-18T00:04:14.996" v="0"/>
          <ac:picMkLst>
            <pc:docMk/>
            <pc:sldMk cId="0" sldId="308"/>
            <ac:picMk id="6" creationId="{B3F40150-0975-4EFA-82A1-8FC9344607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d00d420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d00d420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e00dc48a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e00dc48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e00dc48a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e00dc48a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dfac8e97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dfac8e97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dfac8e97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dfac8e97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e00dc48a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e00dc48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cca4b518f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cca4b518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d00d4209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d00d4209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d00d420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d00d420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e00dc48a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e00dc48a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dfac8e89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dfac8e8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e00dc48a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e00dc48a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e00dc48a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e00dc48a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cca4b518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cca4b51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cca4b518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cca4b518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d0800bc6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d0800bc6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d0800bc6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d0800bc6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d0800bc6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d0800bc6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cca4b518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cca4b518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cd16c06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cd16c06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3a22462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3a22462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dfac8e9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dfac8e9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cca4b518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7cca4b518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cca4b518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cca4b518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ca4b518f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ca4b518f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e108f045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e108f045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d0800bc6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d0800bc6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cd16c062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cd16c06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3a22462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3a22462f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3a22462f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3a22462f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cd16c062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cd16c062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cca4b518f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cca4b518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dfac8e97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dfac8e97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73bc8baa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73bc8baa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d0800bc6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d0800bc6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d0800bc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d0800bc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e108f045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6e108f045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d0800bc6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7d0800bc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d0800bc6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d0800bc6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3a22462f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3a22462f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6e108f04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6e108f04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3bc8baa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73bc8baa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3bc8baa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73bc8ba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dfac8e97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dfac8e9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e108f04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e108f04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dfac8e9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dfac8e9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e00dc48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e00dc48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dfac8e97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dfac8e97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d00d4209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d00d4209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drive.google.com/file/d/1XQW_hvxxjkKCB-M4ACYg79IgDHsgTAeY/view"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9.jpg"/></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1KMEtIyvB6Dd__d9SsZOWuabiFmY3ojbw/view"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Medicine Delivery Robot</a:t>
            </a:r>
            <a:endParaRPr/>
          </a:p>
        </p:txBody>
      </p:sp>
      <p:sp>
        <p:nvSpPr>
          <p:cNvPr id="135" name="Google Shape;135;p13"/>
          <p:cNvSpPr txBox="1">
            <a:spLocks noGrp="1"/>
          </p:cNvSpPr>
          <p:nvPr>
            <p:ph type="subTitle" idx="1"/>
          </p:nvPr>
        </p:nvSpPr>
        <p:spPr>
          <a:xfrm>
            <a:off x="5083950" y="3924925"/>
            <a:ext cx="3470700" cy="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Kevin Blount</a:t>
            </a:r>
            <a:endParaRPr/>
          </a:p>
          <a:p>
            <a:pPr marL="0" lvl="0" indent="0" algn="l" rtl="0">
              <a:spcBef>
                <a:spcPts val="0"/>
              </a:spcBef>
              <a:spcAft>
                <a:spcPts val="0"/>
              </a:spcAft>
              <a:buNone/>
            </a:pPr>
            <a:r>
              <a:rPr lang="en"/>
              <a:t>Anthony Dietz</a:t>
            </a:r>
            <a:endParaRPr/>
          </a:p>
          <a:p>
            <a:pPr marL="0" lvl="0" indent="0" algn="l" rtl="0">
              <a:spcBef>
                <a:spcPts val="0"/>
              </a:spcBef>
              <a:spcAft>
                <a:spcPts val="0"/>
              </a:spcAft>
              <a:buNone/>
            </a:pPr>
            <a:r>
              <a:rPr lang="en"/>
              <a:t>Brock Stechschulte</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147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House of Quality (HoQ)</a:t>
            </a:r>
            <a:endParaRPr/>
          </a:p>
        </p:txBody>
      </p:sp>
      <p:pic>
        <p:nvPicPr>
          <p:cNvPr id="195" name="Google Shape;195;p22"/>
          <p:cNvPicPr preferRelativeResize="0"/>
          <p:nvPr/>
        </p:nvPicPr>
        <p:blipFill rotWithShape="1">
          <a:blip r:embed="rId3">
            <a:alphaModFix/>
          </a:blip>
          <a:srcRect l="1606" r="1597" b="2780"/>
          <a:stretch/>
        </p:blipFill>
        <p:spPr>
          <a:xfrm>
            <a:off x="1717675" y="627175"/>
            <a:ext cx="5607625" cy="4327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 &amp; HoQ Results</a:t>
            </a:r>
            <a:endParaRPr/>
          </a:p>
        </p:txBody>
      </p:sp>
      <p:sp>
        <p:nvSpPr>
          <p:cNvPr id="201" name="Google Shape;201;p23"/>
          <p:cNvSpPr txBox="1">
            <a:spLocks noGrp="1"/>
          </p:cNvSpPr>
          <p:nvPr>
            <p:ph type="body" idx="1"/>
          </p:nvPr>
        </p:nvSpPr>
        <p:spPr>
          <a:xfrm>
            <a:off x="1034200" y="1578075"/>
            <a:ext cx="2501100" cy="1638300"/>
          </a:xfrm>
          <a:prstGeom prst="rect">
            <a:avLst/>
          </a:prstGeom>
        </p:spPr>
        <p:txBody>
          <a:bodyPr spcFirstLastPara="1" wrap="square" lIns="91425" tIns="91425" rIns="91425" bIns="91425" anchor="t" anchorCtr="0">
            <a:noAutofit/>
          </a:bodyPr>
          <a:lstStyle/>
          <a:p>
            <a:pPr marL="457200" lvl="0" indent="-304800" algn="l" rtl="0">
              <a:lnSpc>
                <a:spcPct val="107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Customer Features</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Alarms (4.33)</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Lights (4.00)</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Interchangeable Storage Units (3.48)</a:t>
            </a:r>
            <a:endParaRPr sz="1200">
              <a:solidFill>
                <a:srgbClr val="FFFFFF"/>
              </a:solidFill>
              <a:latin typeface="Times New Roman"/>
              <a:ea typeface="Times New Roman"/>
              <a:cs typeface="Times New Roman"/>
              <a:sym typeface="Times New Roman"/>
            </a:endParaRPr>
          </a:p>
          <a:p>
            <a:pPr marL="0" lvl="0" indent="0" algn="l" rtl="0">
              <a:spcBef>
                <a:spcPts val="800"/>
              </a:spcBef>
              <a:spcAft>
                <a:spcPts val="0"/>
              </a:spcAft>
              <a:buNone/>
            </a:pPr>
            <a:r>
              <a:rPr lang="en" sz="1200">
                <a:solidFill>
                  <a:srgbClr val="FFFFFF"/>
                </a:solidFill>
                <a:latin typeface="Times New Roman"/>
                <a:ea typeface="Times New Roman"/>
                <a:cs typeface="Times New Roman"/>
                <a:sym typeface="Times New Roman"/>
              </a:rPr>
              <a:t>Camera (3.41)</a:t>
            </a:r>
            <a:endParaRPr sz="1200">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endParaRPr sz="1200">
              <a:solidFill>
                <a:srgbClr val="FFFFFF"/>
              </a:solidFill>
              <a:latin typeface="Times New Roman"/>
              <a:ea typeface="Times New Roman"/>
              <a:cs typeface="Times New Roman"/>
              <a:sym typeface="Times New Roman"/>
            </a:endParaRPr>
          </a:p>
        </p:txBody>
      </p:sp>
      <p:sp>
        <p:nvSpPr>
          <p:cNvPr id="202" name="Google Shape;202;p23"/>
          <p:cNvSpPr txBox="1">
            <a:spLocks noGrp="1"/>
          </p:cNvSpPr>
          <p:nvPr>
            <p:ph type="body" idx="1"/>
          </p:nvPr>
        </p:nvSpPr>
        <p:spPr>
          <a:xfrm>
            <a:off x="3427875" y="1469325"/>
            <a:ext cx="2353200" cy="1855800"/>
          </a:xfrm>
          <a:prstGeom prst="rect">
            <a:avLst/>
          </a:prstGeom>
        </p:spPr>
        <p:txBody>
          <a:bodyPr spcFirstLastPara="1" wrap="square" lIns="91425" tIns="91425" rIns="91425" bIns="91425" anchor="t" anchorCtr="0">
            <a:noAutofit/>
          </a:bodyPr>
          <a:lstStyle/>
          <a:p>
            <a:pPr marL="457200" lvl="0" indent="-304800" algn="l" rtl="0">
              <a:lnSpc>
                <a:spcPct val="107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Engineering Characteristics</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User Interface (4.7)</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Mobility (4.1)</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Battery Life &amp; Storage (3.9)</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Overall Size (3.7)</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Appeal (3.6)</a:t>
            </a:r>
            <a:endParaRPr sz="1200">
              <a:solidFill>
                <a:srgbClr val="FFFFFF"/>
              </a:solidFill>
              <a:latin typeface="Times New Roman"/>
              <a:ea typeface="Times New Roman"/>
              <a:cs typeface="Times New Roman"/>
              <a:sym typeface="Times New Roman"/>
            </a:endParaRPr>
          </a:p>
          <a:p>
            <a:pPr marL="0" lvl="0" indent="0" algn="l" rtl="0">
              <a:spcBef>
                <a:spcPts val="800"/>
              </a:spcBef>
              <a:spcAft>
                <a:spcPts val="0"/>
              </a:spcAft>
              <a:buNone/>
            </a:pPr>
            <a:endParaRPr sz="1200">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endParaRPr sz="1200">
              <a:solidFill>
                <a:srgbClr val="FFFFFF"/>
              </a:solidFill>
              <a:latin typeface="Times New Roman"/>
              <a:ea typeface="Times New Roman"/>
              <a:cs typeface="Times New Roman"/>
              <a:sym typeface="Times New Roman"/>
            </a:endParaRPr>
          </a:p>
        </p:txBody>
      </p:sp>
      <p:sp>
        <p:nvSpPr>
          <p:cNvPr id="203" name="Google Shape;203;p23"/>
          <p:cNvSpPr txBox="1">
            <a:spLocks noGrp="1"/>
          </p:cNvSpPr>
          <p:nvPr>
            <p:ph type="body" idx="1"/>
          </p:nvPr>
        </p:nvSpPr>
        <p:spPr>
          <a:xfrm>
            <a:off x="6188250" y="1469325"/>
            <a:ext cx="2353200" cy="2992500"/>
          </a:xfrm>
          <a:prstGeom prst="rect">
            <a:avLst/>
          </a:prstGeom>
        </p:spPr>
        <p:txBody>
          <a:bodyPr spcFirstLastPara="1" wrap="square" lIns="91425" tIns="91425" rIns="91425" bIns="91425" anchor="t" anchorCtr="0">
            <a:noAutofit/>
          </a:bodyPr>
          <a:lstStyle/>
          <a:p>
            <a:pPr marL="457200" lvl="0" indent="-304800" algn="l" rtl="0">
              <a:lnSpc>
                <a:spcPct val="107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Relative Weighting</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Battery Size/Type - 17.0%</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Mobility- 3.6%</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Medicine Storage Capacity- 3.4%</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User interface- 3.4%</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Size- 6.5%</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Motors - 16.3%</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Sensors - 6.4%</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Design - 16.6%</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200">
                <a:solidFill>
                  <a:srgbClr val="FFFFFF"/>
                </a:solidFill>
                <a:latin typeface="Times New Roman"/>
                <a:ea typeface="Times New Roman"/>
                <a:cs typeface="Times New Roman"/>
                <a:sym typeface="Times New Roman"/>
              </a:rPr>
              <a:t>Materials - 24.9%</a:t>
            </a:r>
            <a:endParaRPr sz="12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endParaRPr sz="1200">
              <a:solidFill>
                <a:srgbClr val="FFFFFF"/>
              </a:solidFill>
              <a:latin typeface="Times New Roman"/>
              <a:ea typeface="Times New Roman"/>
              <a:cs typeface="Times New Roman"/>
              <a:sym typeface="Times New Roman"/>
            </a:endParaRPr>
          </a:p>
          <a:p>
            <a:pPr marL="0" lvl="0" indent="0" algn="l" rtl="0">
              <a:spcBef>
                <a:spcPts val="800"/>
              </a:spcBef>
              <a:spcAft>
                <a:spcPts val="0"/>
              </a:spcAft>
              <a:buNone/>
            </a:pPr>
            <a:endParaRPr sz="1200">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need to build</a:t>
            </a:r>
            <a:endParaRPr/>
          </a:p>
        </p:txBody>
      </p:sp>
      <p:sp>
        <p:nvSpPr>
          <p:cNvPr id="209" name="Google Shape;209;p24"/>
          <p:cNvSpPr txBox="1">
            <a:spLocks noGrp="1"/>
          </p:cNvSpPr>
          <p:nvPr>
            <p:ph type="body" idx="1"/>
          </p:nvPr>
        </p:nvSpPr>
        <p:spPr>
          <a:xfrm>
            <a:off x="876575" y="1072175"/>
            <a:ext cx="7459800" cy="1621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 robot that can navigate a person's home to bring them medication</a:t>
            </a:r>
            <a:endParaRPr sz="1800"/>
          </a:p>
          <a:p>
            <a:pPr marL="914400" lvl="1" indent="-317500" algn="l" rtl="0">
              <a:spcBef>
                <a:spcPts val="0"/>
              </a:spcBef>
              <a:spcAft>
                <a:spcPts val="0"/>
              </a:spcAft>
              <a:buSzPts val="1400"/>
              <a:buChar char="○"/>
            </a:pPr>
            <a:r>
              <a:rPr lang="en" sz="1400"/>
              <a:t>Sensors that allow it to sense objects in its path (ie. Clothes, box, etc.)</a:t>
            </a:r>
            <a:endParaRPr sz="1400"/>
          </a:p>
          <a:p>
            <a:pPr marL="457200" lvl="0" indent="-342900" algn="l" rtl="0">
              <a:spcBef>
                <a:spcPts val="0"/>
              </a:spcBef>
              <a:spcAft>
                <a:spcPts val="0"/>
              </a:spcAft>
              <a:buSzPts val="1800"/>
              <a:buChar char="●"/>
            </a:pPr>
            <a:r>
              <a:rPr lang="en" sz="1800"/>
              <a:t>Needs an alarm to alert user of its presence or any problems</a:t>
            </a:r>
            <a:endParaRPr sz="1800"/>
          </a:p>
          <a:p>
            <a:pPr marL="457200" lvl="0" indent="-342900" algn="l" rtl="0">
              <a:spcBef>
                <a:spcPts val="0"/>
              </a:spcBef>
              <a:spcAft>
                <a:spcPts val="0"/>
              </a:spcAft>
              <a:buSzPts val="1800"/>
              <a:buChar char="●"/>
            </a:pPr>
            <a:r>
              <a:rPr lang="en" sz="1800"/>
              <a:t>Must be at average waist height so user doesn’t have to bend down</a:t>
            </a:r>
            <a:endParaRPr sz="1800"/>
          </a:p>
          <a:p>
            <a:pPr marL="457200" lvl="0" indent="-342900" algn="l" rtl="0">
              <a:spcBef>
                <a:spcPts val="0"/>
              </a:spcBef>
              <a:spcAft>
                <a:spcPts val="0"/>
              </a:spcAft>
              <a:buSzPts val="1800"/>
              <a:buChar char="●"/>
            </a:pPr>
            <a:r>
              <a:rPr lang="en" sz="1800"/>
              <a:t>Intuitive interface that can be easily navigated</a:t>
            </a:r>
            <a:endParaRPr sz="1800"/>
          </a:p>
          <a:p>
            <a:pPr marL="457200" lvl="0" indent="-342900" algn="l" rtl="0">
              <a:spcBef>
                <a:spcPts val="0"/>
              </a:spcBef>
              <a:spcAft>
                <a:spcPts val="0"/>
              </a:spcAft>
              <a:buSzPts val="1800"/>
              <a:buChar char="●"/>
            </a:pPr>
            <a:r>
              <a:rPr lang="en" sz="1800"/>
              <a:t>Mobility and battery life that allows this to not be an inconvenience </a:t>
            </a:r>
            <a:endParaRPr sz="1800"/>
          </a:p>
          <a:p>
            <a:pPr marL="0" lvl="0" indent="0" algn="l" rtl="0">
              <a:spcBef>
                <a:spcPts val="1600"/>
              </a:spcBef>
              <a:spcAft>
                <a:spcPts val="1600"/>
              </a:spcAft>
              <a:buNone/>
            </a:pPr>
            <a:endParaRPr/>
          </a:p>
        </p:txBody>
      </p:sp>
      <p:sp>
        <p:nvSpPr>
          <p:cNvPr id="210" name="Google Shape;210;p24"/>
          <p:cNvSpPr txBox="1">
            <a:spLocks noGrp="1"/>
          </p:cNvSpPr>
          <p:nvPr>
            <p:ph type="body" idx="1"/>
          </p:nvPr>
        </p:nvSpPr>
        <p:spPr>
          <a:xfrm>
            <a:off x="876575" y="3412100"/>
            <a:ext cx="8267400" cy="123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overall look was not a big issue, convenience outweighs appeal</a:t>
            </a:r>
            <a:endParaRPr sz="1800"/>
          </a:p>
          <a:p>
            <a:pPr marL="457200" lvl="0" indent="-342900" algn="l" rtl="0">
              <a:spcBef>
                <a:spcPts val="0"/>
              </a:spcBef>
              <a:spcAft>
                <a:spcPts val="0"/>
              </a:spcAft>
              <a:buSzPts val="1800"/>
              <a:buChar char="●"/>
            </a:pPr>
            <a:r>
              <a:rPr lang="en" sz="1800"/>
              <a:t>A camera was not deemed necessary in the initial design. </a:t>
            </a:r>
            <a:endParaRPr sz="1800"/>
          </a:p>
          <a:p>
            <a:pPr marL="914400" lvl="1" indent="-317500" algn="l" rtl="0">
              <a:spcBef>
                <a:spcPts val="0"/>
              </a:spcBef>
              <a:spcAft>
                <a:spcPts val="0"/>
              </a:spcAft>
              <a:buSzPts val="1400"/>
              <a:buChar char="○"/>
            </a:pPr>
            <a:r>
              <a:rPr lang="en" sz="1400"/>
              <a:t>Can be integrated into future products</a:t>
            </a:r>
            <a:endParaRPr sz="1400"/>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Concept 1</a:t>
            </a:r>
            <a:endParaRPr/>
          </a:p>
        </p:txBody>
      </p:sp>
      <p:sp>
        <p:nvSpPr>
          <p:cNvPr id="216" name="Google Shape;216;p25"/>
          <p:cNvSpPr txBox="1">
            <a:spLocks noGrp="1"/>
          </p:cNvSpPr>
          <p:nvPr>
            <p:ph type="body" idx="1"/>
          </p:nvPr>
        </p:nvSpPr>
        <p:spPr>
          <a:xfrm>
            <a:off x="317275" y="1493750"/>
            <a:ext cx="5470800" cy="2911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800"/>
              <a:t>Car design. Could be wheeled or tracked</a:t>
            </a:r>
            <a:endParaRPr sz="1800"/>
          </a:p>
          <a:p>
            <a:pPr marL="0" lvl="0" indent="0" algn="l" rtl="0">
              <a:spcBef>
                <a:spcPts val="1600"/>
              </a:spcBef>
              <a:spcAft>
                <a:spcPts val="0"/>
              </a:spcAft>
              <a:buNone/>
            </a:pPr>
            <a:r>
              <a:rPr lang="en" sz="1800"/>
              <a:t>Pros:</a:t>
            </a:r>
            <a:endParaRPr sz="1800"/>
          </a:p>
          <a:p>
            <a:pPr marL="457200" lvl="0" indent="-317500" algn="l" rtl="0">
              <a:spcBef>
                <a:spcPts val="1600"/>
              </a:spcBef>
              <a:spcAft>
                <a:spcPts val="0"/>
              </a:spcAft>
              <a:buSzPts val="1400"/>
              <a:buChar char="-"/>
            </a:pPr>
            <a:r>
              <a:rPr lang="en" sz="1400"/>
              <a:t>More agile (able to climb over objects)</a:t>
            </a:r>
            <a:endParaRPr sz="1400"/>
          </a:p>
          <a:p>
            <a:pPr marL="457200" lvl="0" indent="-317500" algn="l" rtl="0">
              <a:spcBef>
                <a:spcPts val="0"/>
              </a:spcBef>
              <a:spcAft>
                <a:spcPts val="0"/>
              </a:spcAft>
              <a:buSzPts val="1400"/>
              <a:buChar char="-"/>
            </a:pPr>
            <a:r>
              <a:rPr lang="en" sz="1400"/>
              <a:t>Less likely to get hung up on clutter (clothes, small objects)</a:t>
            </a:r>
            <a:endParaRPr sz="1400"/>
          </a:p>
          <a:p>
            <a:pPr marL="457200" lvl="0" indent="-317500" algn="l" rtl="0">
              <a:spcBef>
                <a:spcPts val="0"/>
              </a:spcBef>
              <a:spcAft>
                <a:spcPts val="0"/>
              </a:spcAft>
              <a:buSzPts val="1400"/>
              <a:buChar char="-"/>
            </a:pPr>
            <a:r>
              <a:rPr lang="en" sz="1400"/>
              <a:t>Lighter, needs less power </a:t>
            </a:r>
            <a:endParaRPr sz="1400"/>
          </a:p>
          <a:p>
            <a:pPr marL="0" lvl="0" indent="0" algn="l" rtl="0">
              <a:spcBef>
                <a:spcPts val="1600"/>
              </a:spcBef>
              <a:spcAft>
                <a:spcPts val="0"/>
              </a:spcAft>
              <a:buNone/>
            </a:pPr>
            <a:r>
              <a:rPr lang="en" sz="1800"/>
              <a:t>Cons:</a:t>
            </a:r>
            <a:endParaRPr sz="1800"/>
          </a:p>
          <a:p>
            <a:pPr marL="457200" lvl="0" indent="-317500" algn="l" rtl="0">
              <a:spcBef>
                <a:spcPts val="1600"/>
              </a:spcBef>
              <a:spcAft>
                <a:spcPts val="0"/>
              </a:spcAft>
              <a:buSzPts val="1400"/>
              <a:buChar char="-"/>
            </a:pPr>
            <a:r>
              <a:rPr lang="en" sz="1400"/>
              <a:t>Short (user would have to bend over)</a:t>
            </a:r>
            <a:endParaRPr sz="1400"/>
          </a:p>
          <a:p>
            <a:pPr marL="457200" lvl="0" indent="-317500" algn="l" rtl="0">
              <a:spcBef>
                <a:spcPts val="0"/>
              </a:spcBef>
              <a:spcAft>
                <a:spcPts val="0"/>
              </a:spcAft>
              <a:buSzPts val="1400"/>
              <a:buChar char="-"/>
            </a:pPr>
            <a:r>
              <a:rPr lang="en" sz="1400"/>
              <a:t>If wheeled, would have a larger turn radius</a:t>
            </a:r>
            <a:endParaRPr sz="1400"/>
          </a:p>
          <a:p>
            <a:pPr marL="457200" lvl="0" indent="0" algn="l" rtl="0">
              <a:spcBef>
                <a:spcPts val="1600"/>
              </a:spcBef>
              <a:spcAft>
                <a:spcPts val="1600"/>
              </a:spcAft>
              <a:buNone/>
            </a:pPr>
            <a:endParaRPr/>
          </a:p>
        </p:txBody>
      </p:sp>
      <p:pic>
        <p:nvPicPr>
          <p:cNvPr id="217" name="Google Shape;217;p25"/>
          <p:cNvPicPr preferRelativeResize="0"/>
          <p:nvPr/>
        </p:nvPicPr>
        <p:blipFill>
          <a:blip r:embed="rId3">
            <a:alphaModFix/>
          </a:blip>
          <a:stretch>
            <a:fillRect/>
          </a:stretch>
        </p:blipFill>
        <p:spPr>
          <a:xfrm>
            <a:off x="6033866" y="319775"/>
            <a:ext cx="2813225" cy="2425625"/>
          </a:xfrm>
          <a:prstGeom prst="rect">
            <a:avLst/>
          </a:prstGeom>
          <a:noFill/>
          <a:ln>
            <a:noFill/>
          </a:ln>
        </p:spPr>
      </p:pic>
      <p:pic>
        <p:nvPicPr>
          <p:cNvPr id="218" name="Google Shape;218;p25"/>
          <p:cNvPicPr preferRelativeResize="0"/>
          <p:nvPr/>
        </p:nvPicPr>
        <p:blipFill>
          <a:blip r:embed="rId4">
            <a:alphaModFix/>
          </a:blip>
          <a:stretch>
            <a:fillRect/>
          </a:stretch>
        </p:blipFill>
        <p:spPr>
          <a:xfrm>
            <a:off x="5876409" y="3113475"/>
            <a:ext cx="3128146" cy="18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Concept 2</a:t>
            </a:r>
            <a:endParaRPr/>
          </a:p>
        </p:txBody>
      </p:sp>
      <p:sp>
        <p:nvSpPr>
          <p:cNvPr id="224" name="Google Shape;224;p26"/>
          <p:cNvSpPr txBox="1">
            <a:spLocks noGrp="1"/>
          </p:cNvSpPr>
          <p:nvPr>
            <p:ph type="body" idx="1"/>
          </p:nvPr>
        </p:nvSpPr>
        <p:spPr>
          <a:xfrm>
            <a:off x="264575" y="1546475"/>
            <a:ext cx="5734200" cy="2911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800"/>
              <a:t>Short disk (think roomba)</a:t>
            </a:r>
            <a:endParaRPr sz="1800"/>
          </a:p>
          <a:p>
            <a:pPr marL="0" lvl="0" indent="0" algn="l" rtl="0">
              <a:spcBef>
                <a:spcPts val="1600"/>
              </a:spcBef>
              <a:spcAft>
                <a:spcPts val="0"/>
              </a:spcAft>
              <a:buNone/>
            </a:pPr>
            <a:r>
              <a:rPr lang="en" sz="1800"/>
              <a:t>Pros:</a:t>
            </a:r>
            <a:endParaRPr sz="1800"/>
          </a:p>
          <a:p>
            <a:pPr marL="457200" lvl="0" indent="-317500" algn="l" rtl="0">
              <a:spcBef>
                <a:spcPts val="1600"/>
              </a:spcBef>
              <a:spcAft>
                <a:spcPts val="0"/>
              </a:spcAft>
              <a:buSzPts val="1400"/>
              <a:buChar char="-"/>
            </a:pPr>
            <a:r>
              <a:rPr lang="en" sz="1400"/>
              <a:t>Compact</a:t>
            </a:r>
            <a:endParaRPr sz="1400"/>
          </a:p>
          <a:p>
            <a:pPr marL="457200" lvl="0" indent="-317500" algn="l" rtl="0">
              <a:spcBef>
                <a:spcPts val="0"/>
              </a:spcBef>
              <a:spcAft>
                <a:spcPts val="0"/>
              </a:spcAft>
              <a:buSzPts val="1400"/>
              <a:buChar char="-"/>
            </a:pPr>
            <a:r>
              <a:rPr lang="en" sz="1400"/>
              <a:t>Less expensive</a:t>
            </a:r>
            <a:endParaRPr sz="1400"/>
          </a:p>
          <a:p>
            <a:pPr marL="0" lvl="0" indent="0" algn="l" rtl="0">
              <a:spcBef>
                <a:spcPts val="1600"/>
              </a:spcBef>
              <a:spcAft>
                <a:spcPts val="0"/>
              </a:spcAft>
              <a:buNone/>
            </a:pPr>
            <a:r>
              <a:rPr lang="en" sz="1800"/>
              <a:t>Cons:</a:t>
            </a:r>
            <a:endParaRPr sz="1800"/>
          </a:p>
          <a:p>
            <a:pPr marL="457200" lvl="0" indent="-317500" algn="l" rtl="0">
              <a:spcBef>
                <a:spcPts val="1600"/>
              </a:spcBef>
              <a:spcAft>
                <a:spcPts val="0"/>
              </a:spcAft>
              <a:buSzPts val="1400"/>
              <a:buChar char="-"/>
            </a:pPr>
            <a:r>
              <a:rPr lang="en" sz="1400"/>
              <a:t>User has to bend down to retrieve their medicine</a:t>
            </a:r>
            <a:endParaRPr sz="1400"/>
          </a:p>
          <a:p>
            <a:pPr marL="457200" lvl="0" indent="-342900" algn="l" rtl="0">
              <a:spcBef>
                <a:spcPts val="0"/>
              </a:spcBef>
              <a:spcAft>
                <a:spcPts val="0"/>
              </a:spcAft>
              <a:buSzPts val="1800"/>
              <a:buChar char="-"/>
            </a:pPr>
            <a:r>
              <a:rPr lang="en" sz="1400"/>
              <a:t>Limited features</a:t>
            </a:r>
            <a:r>
              <a:rPr lang="en" sz="1800"/>
              <a:t>  </a:t>
            </a:r>
            <a:endParaRPr sz="1800"/>
          </a:p>
        </p:txBody>
      </p:sp>
      <p:pic>
        <p:nvPicPr>
          <p:cNvPr id="225" name="Google Shape;225;p26"/>
          <p:cNvPicPr preferRelativeResize="0"/>
          <p:nvPr/>
        </p:nvPicPr>
        <p:blipFill>
          <a:blip r:embed="rId3">
            <a:alphaModFix/>
          </a:blip>
          <a:stretch>
            <a:fillRect/>
          </a:stretch>
        </p:blipFill>
        <p:spPr>
          <a:xfrm>
            <a:off x="4934850" y="117075"/>
            <a:ext cx="2838450" cy="2286000"/>
          </a:xfrm>
          <a:prstGeom prst="rect">
            <a:avLst/>
          </a:prstGeom>
          <a:noFill/>
          <a:ln>
            <a:noFill/>
          </a:ln>
        </p:spPr>
      </p:pic>
      <p:pic>
        <p:nvPicPr>
          <p:cNvPr id="226" name="Google Shape;226;p26"/>
          <p:cNvPicPr preferRelativeResize="0"/>
          <p:nvPr/>
        </p:nvPicPr>
        <p:blipFill>
          <a:blip r:embed="rId4">
            <a:alphaModFix/>
          </a:blip>
          <a:stretch>
            <a:fillRect/>
          </a:stretch>
        </p:blipFill>
        <p:spPr>
          <a:xfrm>
            <a:off x="6093949" y="2651574"/>
            <a:ext cx="2838450" cy="21266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Concept 3</a:t>
            </a:r>
            <a:endParaRPr/>
          </a:p>
        </p:txBody>
      </p:sp>
      <p:sp>
        <p:nvSpPr>
          <p:cNvPr id="232" name="Google Shape;232;p27"/>
          <p:cNvSpPr txBox="1">
            <a:spLocks noGrp="1"/>
          </p:cNvSpPr>
          <p:nvPr>
            <p:ph type="body" idx="1"/>
          </p:nvPr>
        </p:nvSpPr>
        <p:spPr>
          <a:xfrm>
            <a:off x="245675" y="1420275"/>
            <a:ext cx="5951100" cy="3513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800"/>
              <a:t>Tower concept with two wheels to drive the robot, swivel caster in the rear for stability</a:t>
            </a:r>
            <a:endParaRPr sz="1800"/>
          </a:p>
          <a:p>
            <a:pPr marL="0" lvl="0" indent="0" algn="l" rtl="0">
              <a:spcBef>
                <a:spcPts val="1600"/>
              </a:spcBef>
              <a:spcAft>
                <a:spcPts val="0"/>
              </a:spcAft>
              <a:buNone/>
            </a:pPr>
            <a:r>
              <a:rPr lang="en" sz="1800"/>
              <a:t>Pros:</a:t>
            </a:r>
            <a:endParaRPr sz="1800"/>
          </a:p>
          <a:p>
            <a:pPr marL="457200" lvl="0" indent="-317500" algn="l" rtl="0">
              <a:spcBef>
                <a:spcPts val="1600"/>
              </a:spcBef>
              <a:spcAft>
                <a:spcPts val="0"/>
              </a:spcAft>
              <a:buSzPts val="1400"/>
              <a:buChar char="-"/>
            </a:pPr>
            <a:r>
              <a:rPr lang="en" sz="1400"/>
              <a:t>Can reach waist height easily</a:t>
            </a:r>
            <a:endParaRPr sz="1400"/>
          </a:p>
          <a:p>
            <a:pPr marL="457200" lvl="0" indent="-317500" algn="l" rtl="0">
              <a:spcBef>
                <a:spcPts val="0"/>
              </a:spcBef>
              <a:spcAft>
                <a:spcPts val="0"/>
              </a:spcAft>
              <a:buSzPts val="1400"/>
              <a:buChar char="-"/>
            </a:pPr>
            <a:r>
              <a:rPr lang="en" sz="1400"/>
              <a:t>Storage compartment is within arms reach</a:t>
            </a:r>
            <a:endParaRPr sz="1400"/>
          </a:p>
          <a:p>
            <a:pPr marL="0" lvl="0" indent="0" algn="l" rtl="0">
              <a:spcBef>
                <a:spcPts val="1600"/>
              </a:spcBef>
              <a:spcAft>
                <a:spcPts val="0"/>
              </a:spcAft>
              <a:buNone/>
            </a:pPr>
            <a:r>
              <a:rPr lang="en" sz="1800"/>
              <a:t>Cons:</a:t>
            </a:r>
            <a:endParaRPr sz="1800"/>
          </a:p>
          <a:p>
            <a:pPr marL="457200" lvl="0" indent="-317500" algn="l" rtl="0">
              <a:spcBef>
                <a:spcPts val="1600"/>
              </a:spcBef>
              <a:spcAft>
                <a:spcPts val="0"/>
              </a:spcAft>
              <a:buSzPts val="1400"/>
              <a:buChar char="-"/>
            </a:pPr>
            <a:r>
              <a:rPr lang="en" sz="1400"/>
              <a:t>Higher center of gravity</a:t>
            </a:r>
            <a:endParaRPr sz="1400"/>
          </a:p>
          <a:p>
            <a:pPr marL="457200" lvl="0" indent="-317500" algn="l" rtl="0">
              <a:spcBef>
                <a:spcPts val="0"/>
              </a:spcBef>
              <a:spcAft>
                <a:spcPts val="0"/>
              </a:spcAft>
              <a:buSzPts val="1400"/>
              <a:buChar char="-"/>
            </a:pPr>
            <a:r>
              <a:rPr lang="en" sz="1400"/>
              <a:t>Takes up more space</a:t>
            </a:r>
            <a:endParaRPr sz="1400"/>
          </a:p>
        </p:txBody>
      </p:sp>
      <p:pic>
        <p:nvPicPr>
          <p:cNvPr id="233" name="Google Shape;233;p27"/>
          <p:cNvPicPr preferRelativeResize="0"/>
          <p:nvPr/>
        </p:nvPicPr>
        <p:blipFill>
          <a:blip r:embed="rId3">
            <a:alphaModFix/>
          </a:blip>
          <a:stretch>
            <a:fillRect/>
          </a:stretch>
        </p:blipFill>
        <p:spPr>
          <a:xfrm>
            <a:off x="5501788" y="2571750"/>
            <a:ext cx="2047875" cy="2362200"/>
          </a:xfrm>
          <a:prstGeom prst="rect">
            <a:avLst/>
          </a:prstGeom>
          <a:noFill/>
          <a:ln>
            <a:noFill/>
          </a:ln>
        </p:spPr>
      </p:pic>
      <p:pic>
        <p:nvPicPr>
          <p:cNvPr id="234" name="Google Shape;234;p27"/>
          <p:cNvPicPr preferRelativeResize="0"/>
          <p:nvPr/>
        </p:nvPicPr>
        <p:blipFill>
          <a:blip r:embed="rId4">
            <a:alphaModFix/>
          </a:blip>
          <a:stretch>
            <a:fillRect/>
          </a:stretch>
        </p:blipFill>
        <p:spPr>
          <a:xfrm>
            <a:off x="6950663" y="120250"/>
            <a:ext cx="2047875" cy="234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 </a:t>
            </a:r>
            <a:endParaRPr/>
          </a:p>
        </p:txBody>
      </p:sp>
      <p:sp>
        <p:nvSpPr>
          <p:cNvPr id="240" name="Google Shape;240;p28"/>
          <p:cNvSpPr txBox="1">
            <a:spLocks noGrp="1"/>
          </p:cNvSpPr>
          <p:nvPr>
            <p:ph type="body" idx="1"/>
          </p:nvPr>
        </p:nvSpPr>
        <p:spPr>
          <a:xfrm>
            <a:off x="201525" y="1545850"/>
            <a:ext cx="50955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Went with tower design</a:t>
            </a:r>
            <a:endParaRPr sz="1800"/>
          </a:p>
          <a:p>
            <a:pPr marL="457200" lvl="0" indent="-342900" algn="l" rtl="0">
              <a:spcBef>
                <a:spcPts val="0"/>
              </a:spcBef>
              <a:spcAft>
                <a:spcPts val="0"/>
              </a:spcAft>
              <a:buSzPts val="1800"/>
              <a:buChar char="●"/>
            </a:pPr>
            <a:r>
              <a:rPr lang="en" sz="1800"/>
              <a:t>Allows more space for features </a:t>
            </a:r>
            <a:endParaRPr sz="1800"/>
          </a:p>
          <a:p>
            <a:pPr marL="914400" lvl="1" indent="-317500" algn="l" rtl="0">
              <a:spcBef>
                <a:spcPts val="0"/>
              </a:spcBef>
              <a:spcAft>
                <a:spcPts val="0"/>
              </a:spcAft>
              <a:buSzPts val="1400"/>
              <a:buChar char="○"/>
            </a:pPr>
            <a:r>
              <a:rPr lang="en" sz="1400"/>
              <a:t>Alarm</a:t>
            </a:r>
            <a:endParaRPr sz="1400"/>
          </a:p>
          <a:p>
            <a:pPr marL="914400" lvl="1" indent="-317500" algn="l" rtl="0">
              <a:spcBef>
                <a:spcPts val="0"/>
              </a:spcBef>
              <a:spcAft>
                <a:spcPts val="0"/>
              </a:spcAft>
              <a:buSzPts val="1400"/>
              <a:buChar char="○"/>
            </a:pPr>
            <a:r>
              <a:rPr lang="en" sz="1400"/>
              <a:t>Sensors</a:t>
            </a:r>
            <a:endParaRPr sz="1400"/>
          </a:p>
          <a:p>
            <a:pPr marL="914400" lvl="1" indent="-317500" algn="l" rtl="0">
              <a:spcBef>
                <a:spcPts val="0"/>
              </a:spcBef>
              <a:spcAft>
                <a:spcPts val="0"/>
              </a:spcAft>
              <a:buSzPts val="1400"/>
              <a:buChar char="○"/>
            </a:pPr>
            <a:r>
              <a:rPr lang="en" sz="1400"/>
              <a:t>Indexing storage</a:t>
            </a:r>
            <a:endParaRPr sz="1400"/>
          </a:p>
          <a:p>
            <a:pPr marL="914400" lvl="1" indent="-317500" algn="l" rtl="0">
              <a:spcBef>
                <a:spcPts val="0"/>
              </a:spcBef>
              <a:spcAft>
                <a:spcPts val="0"/>
              </a:spcAft>
              <a:buSzPts val="1400"/>
              <a:buChar char="○"/>
            </a:pPr>
            <a:r>
              <a:rPr lang="en" sz="1400"/>
              <a:t>Water bottle storage </a:t>
            </a:r>
            <a:endParaRPr sz="14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1" name="Google Shape;241;p28"/>
          <p:cNvPicPr preferRelativeResize="0"/>
          <p:nvPr/>
        </p:nvPicPr>
        <p:blipFill>
          <a:blip r:embed="rId3">
            <a:alphaModFix/>
          </a:blip>
          <a:stretch>
            <a:fillRect/>
          </a:stretch>
        </p:blipFill>
        <p:spPr>
          <a:xfrm>
            <a:off x="4087051" y="404904"/>
            <a:ext cx="4698434" cy="4333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 Sectioned</a:t>
            </a:r>
            <a:endParaRPr/>
          </a:p>
        </p:txBody>
      </p:sp>
      <p:sp>
        <p:nvSpPr>
          <p:cNvPr id="247" name="Google Shape;247;p29"/>
          <p:cNvSpPr txBox="1">
            <a:spLocks noGrp="1"/>
          </p:cNvSpPr>
          <p:nvPr>
            <p:ph type="body" idx="1"/>
          </p:nvPr>
        </p:nvSpPr>
        <p:spPr>
          <a:xfrm>
            <a:off x="702700" y="1567550"/>
            <a:ext cx="4440900" cy="2911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t>Placed motors, battery, and CPU in base to lower center of gravity</a:t>
            </a:r>
            <a:endParaRPr sz="1700" dirty="0"/>
          </a:p>
          <a:p>
            <a:pPr marL="457200" lvl="0" indent="-336550" algn="l" rtl="0">
              <a:spcBef>
                <a:spcPts val="0"/>
              </a:spcBef>
              <a:spcAft>
                <a:spcPts val="0"/>
              </a:spcAft>
              <a:buSzPts val="1700"/>
              <a:buChar char="●"/>
            </a:pPr>
            <a:r>
              <a:rPr lang="en" sz="1700" dirty="0"/>
              <a:t> Material</a:t>
            </a:r>
            <a:endParaRPr sz="1700" dirty="0"/>
          </a:p>
          <a:p>
            <a:pPr marL="914400" lvl="1" indent="-336550" algn="l" rtl="0">
              <a:spcBef>
                <a:spcPts val="0"/>
              </a:spcBef>
              <a:spcAft>
                <a:spcPts val="0"/>
              </a:spcAft>
              <a:buSzPts val="1700"/>
              <a:buChar char="○"/>
            </a:pPr>
            <a:r>
              <a:rPr lang="en" sz="1700" dirty="0"/>
              <a:t>ABS plastic</a:t>
            </a:r>
          </a:p>
          <a:p>
            <a:pPr marL="914400" lvl="1" indent="-336550" algn="l" rtl="0">
              <a:spcBef>
                <a:spcPts val="0"/>
              </a:spcBef>
              <a:spcAft>
                <a:spcPts val="0"/>
              </a:spcAft>
              <a:buSzPts val="1700"/>
              <a:buChar char="○"/>
            </a:pPr>
            <a:r>
              <a:rPr lang="en" sz="1700" dirty="0"/>
              <a:t>PVC </a:t>
            </a:r>
            <a:r>
              <a:rPr lang="en-US" sz="1700" dirty="0"/>
              <a:t>piping </a:t>
            </a:r>
          </a:p>
          <a:p>
            <a:pPr marL="914400" lvl="1" indent="-336550" algn="l" rtl="0">
              <a:spcBef>
                <a:spcPts val="0"/>
              </a:spcBef>
              <a:spcAft>
                <a:spcPts val="0"/>
              </a:spcAft>
              <a:buSzPts val="1700"/>
              <a:buChar char="○"/>
            </a:pPr>
            <a:r>
              <a:rPr lang="en-US" sz="1700" dirty="0"/>
              <a:t>Baltic Birch wood</a:t>
            </a:r>
            <a:endParaRPr sz="1700" dirty="0"/>
          </a:p>
        </p:txBody>
      </p:sp>
      <p:pic>
        <p:nvPicPr>
          <p:cNvPr id="248" name="Google Shape;248;p29"/>
          <p:cNvPicPr preferRelativeResize="0"/>
          <p:nvPr/>
        </p:nvPicPr>
        <p:blipFill>
          <a:blip r:embed="rId3">
            <a:alphaModFix/>
          </a:blip>
          <a:stretch>
            <a:fillRect/>
          </a:stretch>
        </p:blipFill>
        <p:spPr>
          <a:xfrm>
            <a:off x="5143600" y="242501"/>
            <a:ext cx="3779774" cy="465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1149518" y="401512"/>
            <a:ext cx="25992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 Dimensions</a:t>
            </a:r>
            <a:endParaRPr/>
          </a:p>
        </p:txBody>
      </p:sp>
      <p:sp>
        <p:nvSpPr>
          <p:cNvPr id="254" name="Google Shape;254;p30"/>
          <p:cNvSpPr txBox="1"/>
          <p:nvPr/>
        </p:nvSpPr>
        <p:spPr>
          <a:xfrm>
            <a:off x="441900" y="1672975"/>
            <a:ext cx="36387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Weight (only ABS): 12.96 lbs</a:t>
            </a:r>
            <a:endParaRPr sz="1800">
              <a:solidFill>
                <a:srgbClr val="FFFFFF"/>
              </a:solidFill>
              <a:latin typeface="Lato"/>
              <a:ea typeface="Lato"/>
              <a:cs typeface="Lato"/>
              <a:sym typeface="Lato"/>
            </a:endParaRPr>
          </a:p>
          <a:p>
            <a:pPr marL="0" lvl="0" indent="0" algn="l" rtl="0">
              <a:spcBef>
                <a:spcPts val="0"/>
              </a:spcBef>
              <a:spcAft>
                <a:spcPts val="0"/>
              </a:spcAft>
              <a:buNone/>
            </a:pP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Total Weight:  36 lbs</a:t>
            </a:r>
            <a:endParaRPr sz="1800">
              <a:solidFill>
                <a:srgbClr val="FFFFFF"/>
              </a:solidFill>
              <a:latin typeface="Lato"/>
              <a:ea typeface="Lato"/>
              <a:cs typeface="Lato"/>
              <a:sym typeface="Lato"/>
            </a:endParaRPr>
          </a:p>
          <a:p>
            <a:pPr marL="0" lvl="0" indent="0" algn="l" rtl="0">
              <a:spcBef>
                <a:spcPts val="0"/>
              </a:spcBef>
              <a:spcAft>
                <a:spcPts val="0"/>
              </a:spcAft>
              <a:buNone/>
            </a:pPr>
            <a:endParaRPr sz="1800">
              <a:solidFill>
                <a:srgbClr val="FFFFFF"/>
              </a:solidFill>
              <a:latin typeface="Lato"/>
              <a:ea typeface="Lato"/>
              <a:cs typeface="Lato"/>
              <a:sym typeface="Lato"/>
            </a:endParaRPr>
          </a:p>
        </p:txBody>
      </p:sp>
      <p:pic>
        <p:nvPicPr>
          <p:cNvPr id="255" name="Google Shape;255;p30"/>
          <p:cNvPicPr preferRelativeResize="0"/>
          <p:nvPr/>
        </p:nvPicPr>
        <p:blipFill>
          <a:blip r:embed="rId3">
            <a:alphaModFix/>
          </a:blip>
          <a:stretch>
            <a:fillRect/>
          </a:stretch>
        </p:blipFill>
        <p:spPr>
          <a:xfrm>
            <a:off x="4463249" y="152400"/>
            <a:ext cx="3829439" cy="4838698"/>
          </a:xfrm>
          <a:prstGeom prst="rect">
            <a:avLst/>
          </a:prstGeom>
          <a:noFill/>
          <a:ln>
            <a:noFill/>
          </a:ln>
        </p:spPr>
      </p:pic>
      <p:pic>
        <p:nvPicPr>
          <p:cNvPr id="256" name="Google Shape;256;p30"/>
          <p:cNvPicPr preferRelativeResize="0"/>
          <p:nvPr/>
        </p:nvPicPr>
        <p:blipFill>
          <a:blip r:embed="rId4">
            <a:alphaModFix/>
          </a:blip>
          <a:stretch>
            <a:fillRect/>
          </a:stretch>
        </p:blipFill>
        <p:spPr>
          <a:xfrm>
            <a:off x="785063" y="2698725"/>
            <a:ext cx="3328124" cy="2292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Drive Base Design</a:t>
            </a:r>
            <a:endParaRPr/>
          </a:p>
          <a:p>
            <a:pPr marL="0" lvl="0" indent="0" algn="l" rtl="0">
              <a:spcBef>
                <a:spcPts val="0"/>
              </a:spcBef>
              <a:spcAft>
                <a:spcPts val="0"/>
              </a:spcAft>
              <a:buNone/>
            </a:pPr>
            <a:endParaRPr/>
          </a:p>
        </p:txBody>
      </p:sp>
      <p:sp>
        <p:nvSpPr>
          <p:cNvPr id="262" name="Google Shape;262;p31"/>
          <p:cNvSpPr txBox="1">
            <a:spLocks noGrp="1"/>
          </p:cNvSpPr>
          <p:nvPr>
            <p:ph type="body" idx="1"/>
          </p:nvPr>
        </p:nvSpPr>
        <p:spPr>
          <a:xfrm>
            <a:off x="515125" y="1307850"/>
            <a:ext cx="50775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800"/>
              <a:t>Features Hexagon holes in wall</a:t>
            </a:r>
            <a:endParaRPr sz="1800"/>
          </a:p>
          <a:p>
            <a:pPr marL="914400" lvl="1" indent="-317500" algn="l" rtl="0">
              <a:spcBef>
                <a:spcPts val="0"/>
              </a:spcBef>
              <a:spcAft>
                <a:spcPts val="0"/>
              </a:spcAft>
              <a:buSzPts val="1400"/>
              <a:buChar char="○"/>
            </a:pPr>
            <a:r>
              <a:rPr lang="en" sz="1400"/>
              <a:t>Saves weight</a:t>
            </a:r>
            <a:endParaRPr sz="1400"/>
          </a:p>
          <a:p>
            <a:pPr marL="914400" lvl="1" indent="-317500" algn="l" rtl="0">
              <a:spcBef>
                <a:spcPts val="0"/>
              </a:spcBef>
              <a:spcAft>
                <a:spcPts val="0"/>
              </a:spcAft>
              <a:buSzPts val="1400"/>
              <a:buChar char="○"/>
            </a:pPr>
            <a:r>
              <a:rPr lang="en" sz="1400"/>
              <a:t>Air flow for cooling </a:t>
            </a:r>
            <a:endParaRPr sz="1400"/>
          </a:p>
          <a:p>
            <a:pPr marL="457200" lvl="0" indent="-342900" algn="l" rtl="0">
              <a:spcBef>
                <a:spcPts val="0"/>
              </a:spcBef>
              <a:spcAft>
                <a:spcPts val="0"/>
              </a:spcAft>
              <a:buSzPts val="1800"/>
              <a:buChar char="●"/>
            </a:pPr>
            <a:r>
              <a:rPr lang="en" sz="1800"/>
              <a:t>Cut out sections for wheels</a:t>
            </a:r>
            <a:endParaRPr sz="1800"/>
          </a:p>
          <a:p>
            <a:pPr marL="914400" lvl="1" indent="-304800" algn="l" rtl="0">
              <a:spcBef>
                <a:spcPts val="0"/>
              </a:spcBef>
              <a:spcAft>
                <a:spcPts val="0"/>
              </a:spcAft>
              <a:buSzPts val="1200"/>
              <a:buChar char="○"/>
            </a:pPr>
            <a:r>
              <a:rPr lang="en" sz="1200"/>
              <a:t>2  five inch slots for wheel</a:t>
            </a:r>
            <a:endParaRPr sz="1200"/>
          </a:p>
          <a:p>
            <a:pPr marL="914400" lvl="1" indent="-304800" algn="l" rtl="0">
              <a:spcBef>
                <a:spcPts val="0"/>
              </a:spcBef>
              <a:spcAft>
                <a:spcPts val="0"/>
              </a:spcAft>
              <a:buSzPts val="1200"/>
              <a:buChar char="○"/>
            </a:pPr>
            <a:r>
              <a:rPr lang="en" sz="1200"/>
              <a:t>1 cut out section for swivel wheel</a:t>
            </a:r>
            <a:endParaRPr sz="1200"/>
          </a:p>
          <a:p>
            <a:pPr marL="457200" lvl="0" indent="-342900" algn="l" rtl="0">
              <a:spcBef>
                <a:spcPts val="0"/>
              </a:spcBef>
              <a:spcAft>
                <a:spcPts val="0"/>
              </a:spcAft>
              <a:buSzPts val="1800"/>
              <a:buChar char="●"/>
            </a:pPr>
            <a:r>
              <a:rPr lang="en" sz="1800"/>
              <a:t>Hole locations </a:t>
            </a:r>
            <a:endParaRPr sz="1800"/>
          </a:p>
          <a:p>
            <a:pPr marL="914400" lvl="1" indent="-304800" algn="l" rtl="0">
              <a:spcBef>
                <a:spcPts val="0"/>
              </a:spcBef>
              <a:spcAft>
                <a:spcPts val="0"/>
              </a:spcAft>
              <a:buClr>
                <a:srgbClr val="FF0000"/>
              </a:buClr>
              <a:buSzPts val="1200"/>
              <a:buChar char="○"/>
            </a:pPr>
            <a:r>
              <a:rPr lang="en" sz="1200">
                <a:solidFill>
                  <a:srgbClr val="FF0000"/>
                </a:solidFill>
              </a:rPr>
              <a:t>Raspberry pi 3B+ Standoffs</a:t>
            </a:r>
            <a:endParaRPr sz="1200">
              <a:solidFill>
                <a:srgbClr val="FF0000"/>
              </a:solidFill>
            </a:endParaRPr>
          </a:p>
          <a:p>
            <a:pPr marL="914400" lvl="1" indent="-304800" algn="l" rtl="0">
              <a:spcBef>
                <a:spcPts val="0"/>
              </a:spcBef>
              <a:spcAft>
                <a:spcPts val="0"/>
              </a:spcAft>
              <a:buClr>
                <a:srgbClr val="1155CC"/>
              </a:buClr>
              <a:buSzPts val="1200"/>
              <a:buChar char="○"/>
            </a:pPr>
            <a:r>
              <a:rPr lang="en" sz="1200">
                <a:solidFill>
                  <a:srgbClr val="1155CC"/>
                </a:solidFill>
              </a:rPr>
              <a:t>Motor mounts </a:t>
            </a:r>
            <a:endParaRPr sz="1200">
              <a:solidFill>
                <a:srgbClr val="1155CC"/>
              </a:solidFill>
            </a:endParaRPr>
          </a:p>
          <a:p>
            <a:pPr marL="914400" lvl="1" indent="-304800" algn="l" rtl="0">
              <a:spcBef>
                <a:spcPts val="0"/>
              </a:spcBef>
              <a:spcAft>
                <a:spcPts val="0"/>
              </a:spcAft>
              <a:buClr>
                <a:srgbClr val="FFFF00"/>
              </a:buClr>
              <a:buSzPts val="1200"/>
              <a:buChar char="○"/>
            </a:pPr>
            <a:r>
              <a:rPr lang="en" sz="1200">
                <a:solidFill>
                  <a:srgbClr val="FFFF00"/>
                </a:solidFill>
              </a:rPr>
              <a:t>Axle Mounts</a:t>
            </a:r>
            <a:endParaRPr sz="1200">
              <a:solidFill>
                <a:srgbClr val="FFFF00"/>
              </a:solidFill>
            </a:endParaRPr>
          </a:p>
          <a:p>
            <a:pPr marL="914400" lvl="1" indent="-304800" algn="l" rtl="0">
              <a:spcBef>
                <a:spcPts val="0"/>
              </a:spcBef>
              <a:spcAft>
                <a:spcPts val="0"/>
              </a:spcAft>
              <a:buClr>
                <a:srgbClr val="00FF00"/>
              </a:buClr>
              <a:buSzPts val="1200"/>
              <a:buChar char="○"/>
            </a:pPr>
            <a:r>
              <a:rPr lang="en" sz="1200">
                <a:solidFill>
                  <a:srgbClr val="00FF00"/>
                </a:solidFill>
              </a:rPr>
              <a:t>Gearbox mount</a:t>
            </a:r>
            <a:endParaRPr sz="1200">
              <a:solidFill>
                <a:srgbClr val="00FF00"/>
              </a:solidFill>
            </a:endParaRPr>
          </a:p>
          <a:p>
            <a:pPr marL="914400" lvl="1" indent="-304800" algn="l" rtl="0">
              <a:spcBef>
                <a:spcPts val="0"/>
              </a:spcBef>
              <a:spcAft>
                <a:spcPts val="0"/>
              </a:spcAft>
              <a:buClr>
                <a:srgbClr val="FF00FF"/>
              </a:buClr>
              <a:buSzPts val="1200"/>
              <a:buChar char="○"/>
            </a:pPr>
            <a:r>
              <a:rPr lang="en" sz="1200">
                <a:solidFill>
                  <a:srgbClr val="FF00FF"/>
                </a:solidFill>
              </a:rPr>
              <a:t>Swivel wheel mounts </a:t>
            </a:r>
            <a:endParaRPr sz="1200">
              <a:solidFill>
                <a:srgbClr val="FF00FF"/>
              </a:solidFill>
            </a:endParaRPr>
          </a:p>
          <a:p>
            <a:pPr marL="0" lvl="0" indent="0" algn="l" rtl="0">
              <a:spcBef>
                <a:spcPts val="1600"/>
              </a:spcBef>
              <a:spcAft>
                <a:spcPts val="0"/>
              </a:spcAft>
              <a:buNone/>
            </a:pPr>
            <a:endParaRPr sz="1800"/>
          </a:p>
          <a:p>
            <a:pPr marL="914400" lvl="0" indent="0" algn="l" rtl="0">
              <a:spcBef>
                <a:spcPts val="1600"/>
              </a:spcBef>
              <a:spcAft>
                <a:spcPts val="0"/>
              </a:spcAft>
              <a:buNone/>
            </a:pPr>
            <a:endParaRPr sz="1200"/>
          </a:p>
          <a:p>
            <a:pPr marL="914400" lvl="0" indent="0" algn="l" rtl="0">
              <a:spcBef>
                <a:spcPts val="1600"/>
              </a:spcBef>
              <a:spcAft>
                <a:spcPts val="0"/>
              </a:spcAft>
              <a:buNone/>
            </a:pPr>
            <a:endParaRPr sz="1200"/>
          </a:p>
          <a:p>
            <a:pPr marL="914400" lvl="0" indent="0" algn="l" rtl="0">
              <a:spcBef>
                <a:spcPts val="1600"/>
              </a:spcBef>
              <a:spcAft>
                <a:spcPts val="1600"/>
              </a:spcAft>
              <a:buNone/>
            </a:pPr>
            <a:r>
              <a:rPr lang="en" sz="1400"/>
              <a:t> </a:t>
            </a:r>
            <a:endParaRPr sz="1400"/>
          </a:p>
        </p:txBody>
      </p:sp>
      <p:pic>
        <p:nvPicPr>
          <p:cNvPr id="263" name="Google Shape;263;p31"/>
          <p:cNvPicPr preferRelativeResize="0"/>
          <p:nvPr/>
        </p:nvPicPr>
        <p:blipFill>
          <a:blip r:embed="rId3">
            <a:alphaModFix/>
          </a:blip>
          <a:stretch>
            <a:fillRect/>
          </a:stretch>
        </p:blipFill>
        <p:spPr>
          <a:xfrm>
            <a:off x="5904725" y="2566075"/>
            <a:ext cx="2498409" cy="2440800"/>
          </a:xfrm>
          <a:prstGeom prst="rect">
            <a:avLst/>
          </a:prstGeom>
          <a:noFill/>
          <a:ln>
            <a:noFill/>
          </a:ln>
        </p:spPr>
      </p:pic>
      <p:pic>
        <p:nvPicPr>
          <p:cNvPr id="264" name="Google Shape;264;p31"/>
          <p:cNvPicPr preferRelativeResize="0"/>
          <p:nvPr/>
        </p:nvPicPr>
        <p:blipFill>
          <a:blip r:embed="rId4">
            <a:alphaModFix/>
          </a:blip>
          <a:stretch>
            <a:fillRect/>
          </a:stretch>
        </p:blipFill>
        <p:spPr>
          <a:xfrm>
            <a:off x="4889955" y="151275"/>
            <a:ext cx="2892900" cy="2312075"/>
          </a:xfrm>
          <a:prstGeom prst="rect">
            <a:avLst/>
          </a:prstGeom>
          <a:noFill/>
          <a:ln>
            <a:noFill/>
          </a:ln>
        </p:spPr>
      </p:pic>
      <p:sp>
        <p:nvSpPr>
          <p:cNvPr id="265" name="Google Shape;265;p31"/>
          <p:cNvSpPr/>
          <p:nvPr/>
        </p:nvSpPr>
        <p:spPr>
          <a:xfrm>
            <a:off x="6186750" y="3347850"/>
            <a:ext cx="92100" cy="7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6369125" y="3501725"/>
            <a:ext cx="92100" cy="7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6730525" y="3071100"/>
            <a:ext cx="92100" cy="7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6546900" y="2909375"/>
            <a:ext cx="92100" cy="7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6701850" y="410890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6701850" y="4550525"/>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7541475" y="3846225"/>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7541475" y="341420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6937650" y="454485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7279900" y="4550525"/>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6937650" y="411625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7279900" y="410890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7312625" y="3857575"/>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7001625" y="3846225"/>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7312625" y="341420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7001625" y="3414200"/>
            <a:ext cx="92100" cy="77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6546900" y="4412100"/>
            <a:ext cx="122700" cy="777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282" name="Google Shape;282;p31"/>
          <p:cNvSpPr/>
          <p:nvPr/>
        </p:nvSpPr>
        <p:spPr>
          <a:xfrm>
            <a:off x="6546900" y="4116250"/>
            <a:ext cx="122700" cy="777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283" name="Google Shape;283;p31"/>
          <p:cNvSpPr/>
          <p:nvPr/>
        </p:nvSpPr>
        <p:spPr>
          <a:xfrm>
            <a:off x="6546900" y="3888500"/>
            <a:ext cx="122700" cy="777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284" name="Google Shape;284;p31"/>
          <p:cNvSpPr/>
          <p:nvPr/>
        </p:nvSpPr>
        <p:spPr>
          <a:xfrm>
            <a:off x="7679325" y="4069275"/>
            <a:ext cx="122700" cy="777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285" name="Google Shape;285;p31"/>
          <p:cNvSpPr/>
          <p:nvPr/>
        </p:nvSpPr>
        <p:spPr>
          <a:xfrm>
            <a:off x="7672850" y="3835825"/>
            <a:ext cx="122700" cy="777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286" name="Google Shape;286;p31"/>
          <p:cNvSpPr/>
          <p:nvPr/>
        </p:nvSpPr>
        <p:spPr>
          <a:xfrm>
            <a:off x="7679325" y="3545650"/>
            <a:ext cx="122700" cy="777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287" name="Google Shape;287;p31"/>
          <p:cNvSpPr/>
          <p:nvPr/>
        </p:nvSpPr>
        <p:spPr>
          <a:xfrm>
            <a:off x="6186750" y="3881100"/>
            <a:ext cx="92100" cy="777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6186750" y="4069275"/>
            <a:ext cx="92100" cy="777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8063675" y="3888500"/>
            <a:ext cx="92100" cy="777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8069350" y="4069275"/>
            <a:ext cx="92100" cy="777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7358075" y="2958700"/>
            <a:ext cx="92100" cy="777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7358075" y="2747975"/>
            <a:ext cx="92100" cy="777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6888800" y="2964400"/>
            <a:ext cx="92100" cy="777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6888800" y="2747975"/>
            <a:ext cx="92100" cy="777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1" name="Google Shape;141;p14"/>
          <p:cNvSpPr txBox="1">
            <a:spLocks noGrp="1"/>
          </p:cNvSpPr>
          <p:nvPr>
            <p:ph type="body" idx="1"/>
          </p:nvPr>
        </p:nvSpPr>
        <p:spPr>
          <a:xfrm>
            <a:off x="334000" y="1487850"/>
            <a:ext cx="4889100" cy="2911200"/>
          </a:xfrm>
          <a:prstGeom prst="rect">
            <a:avLst/>
          </a:prstGeom>
        </p:spPr>
        <p:txBody>
          <a:bodyPr spcFirstLastPara="1" wrap="square" lIns="91425" tIns="91425" rIns="91425" bIns="91425" anchor="t" anchorCtr="0">
            <a:noAutofit/>
          </a:bodyPr>
          <a:lstStyle/>
          <a:p>
            <a:pPr marL="0" lvl="0" indent="457200" algn="l" rtl="0">
              <a:spcBef>
                <a:spcPts val="1200"/>
              </a:spcBef>
              <a:spcAft>
                <a:spcPts val="0"/>
              </a:spcAft>
              <a:buNone/>
            </a:pPr>
            <a:r>
              <a:rPr lang="en" sz="1800">
                <a:solidFill>
                  <a:srgbClr val="FFFFFF"/>
                </a:solidFill>
                <a:latin typeface="Times New Roman"/>
                <a:ea typeface="Times New Roman"/>
                <a:cs typeface="Times New Roman"/>
                <a:sym typeface="Times New Roman"/>
              </a:rPr>
              <a:t>For our project we are tackling the problem of how hard it is for senior citizens receive their medications in their own home. To resolve this problem, we are creating The Medicine Delivery Robot. This robot will deliver a person’s medicine to them wherever they are in their home.</a:t>
            </a:r>
            <a:endParaRPr sz="18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pic>
        <p:nvPicPr>
          <p:cNvPr id="142" name="Google Shape;142;p14"/>
          <p:cNvPicPr preferRelativeResize="0"/>
          <p:nvPr/>
        </p:nvPicPr>
        <p:blipFill>
          <a:blip r:embed="rId3">
            <a:alphaModFix/>
          </a:blip>
          <a:stretch>
            <a:fillRect/>
          </a:stretch>
        </p:blipFill>
        <p:spPr>
          <a:xfrm>
            <a:off x="5643550" y="416525"/>
            <a:ext cx="2455650" cy="4310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title"/>
          </p:nvPr>
        </p:nvSpPr>
        <p:spPr>
          <a:xfrm>
            <a:off x="108925" y="1414025"/>
            <a:ext cx="3542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Drive Base Design With Motors and Sensors </a:t>
            </a:r>
            <a:endParaRPr/>
          </a:p>
          <a:p>
            <a:pPr marL="0" lvl="0" indent="0" algn="l" rtl="0">
              <a:spcBef>
                <a:spcPts val="0"/>
              </a:spcBef>
              <a:spcAft>
                <a:spcPts val="0"/>
              </a:spcAft>
              <a:buNone/>
            </a:pPr>
            <a:endParaRPr/>
          </a:p>
        </p:txBody>
      </p:sp>
      <p:pic>
        <p:nvPicPr>
          <p:cNvPr id="300" name="Google Shape;300;p32"/>
          <p:cNvPicPr preferRelativeResize="0"/>
          <p:nvPr/>
        </p:nvPicPr>
        <p:blipFill>
          <a:blip r:embed="rId3">
            <a:alphaModFix/>
          </a:blip>
          <a:stretch>
            <a:fillRect/>
          </a:stretch>
        </p:blipFill>
        <p:spPr>
          <a:xfrm>
            <a:off x="3272092" y="618262"/>
            <a:ext cx="5603076" cy="3906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 Lid Design</a:t>
            </a:r>
            <a:endParaRPr/>
          </a:p>
        </p:txBody>
      </p:sp>
      <p:sp>
        <p:nvSpPr>
          <p:cNvPr id="306" name="Google Shape;306;p33"/>
          <p:cNvSpPr txBox="1"/>
          <p:nvPr/>
        </p:nvSpPr>
        <p:spPr>
          <a:xfrm>
            <a:off x="1369175" y="997575"/>
            <a:ext cx="65469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0.472 in thick  -   13.68 lb*f applied  -   Max Deflection .0004in</a:t>
            </a:r>
            <a:endParaRPr sz="1800">
              <a:solidFill>
                <a:srgbClr val="FFFFFF"/>
              </a:solidFill>
              <a:latin typeface="Lato"/>
              <a:ea typeface="Lato"/>
              <a:cs typeface="Lato"/>
              <a:sym typeface="Lato"/>
            </a:endParaRPr>
          </a:p>
        </p:txBody>
      </p:sp>
      <p:pic>
        <p:nvPicPr>
          <p:cNvPr id="307" name="Google Shape;307;p33"/>
          <p:cNvPicPr preferRelativeResize="0"/>
          <p:nvPr/>
        </p:nvPicPr>
        <p:blipFill>
          <a:blip r:embed="rId3">
            <a:alphaModFix/>
          </a:blip>
          <a:stretch>
            <a:fillRect/>
          </a:stretch>
        </p:blipFill>
        <p:spPr>
          <a:xfrm>
            <a:off x="217600" y="1641350"/>
            <a:ext cx="3817224" cy="2292350"/>
          </a:xfrm>
          <a:prstGeom prst="rect">
            <a:avLst/>
          </a:prstGeom>
          <a:noFill/>
          <a:ln>
            <a:noFill/>
          </a:ln>
        </p:spPr>
      </p:pic>
      <p:pic>
        <p:nvPicPr>
          <p:cNvPr id="308" name="Google Shape;308;p33"/>
          <p:cNvPicPr preferRelativeResize="0"/>
          <p:nvPr/>
        </p:nvPicPr>
        <p:blipFill>
          <a:blip r:embed="rId4">
            <a:alphaModFix/>
          </a:blip>
          <a:stretch>
            <a:fillRect/>
          </a:stretch>
        </p:blipFill>
        <p:spPr>
          <a:xfrm>
            <a:off x="4194450" y="1641350"/>
            <a:ext cx="4599139" cy="2292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Tower  Designs</a:t>
            </a:r>
            <a:endParaRPr/>
          </a:p>
        </p:txBody>
      </p:sp>
      <p:sp>
        <p:nvSpPr>
          <p:cNvPr id="314" name="Google Shape;314;p34"/>
          <p:cNvSpPr txBox="1"/>
          <p:nvPr/>
        </p:nvSpPr>
        <p:spPr>
          <a:xfrm>
            <a:off x="3485400" y="1854550"/>
            <a:ext cx="21732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Middle Tower</a:t>
            </a:r>
            <a:endParaRPr>
              <a:latin typeface="Lato"/>
              <a:ea typeface="Lato"/>
              <a:cs typeface="Lato"/>
              <a:sym typeface="Lato"/>
            </a:endParaRPr>
          </a:p>
        </p:txBody>
      </p:sp>
      <p:pic>
        <p:nvPicPr>
          <p:cNvPr id="315" name="Google Shape;315;p34"/>
          <p:cNvPicPr preferRelativeResize="0"/>
          <p:nvPr/>
        </p:nvPicPr>
        <p:blipFill>
          <a:blip r:embed="rId3">
            <a:alphaModFix/>
          </a:blip>
          <a:stretch>
            <a:fillRect/>
          </a:stretch>
        </p:blipFill>
        <p:spPr>
          <a:xfrm>
            <a:off x="3321448" y="2497100"/>
            <a:ext cx="2650624" cy="2037599"/>
          </a:xfrm>
          <a:prstGeom prst="rect">
            <a:avLst/>
          </a:prstGeom>
          <a:noFill/>
          <a:ln>
            <a:noFill/>
          </a:ln>
        </p:spPr>
      </p:pic>
      <p:pic>
        <p:nvPicPr>
          <p:cNvPr id="316" name="Google Shape;316;p34"/>
          <p:cNvPicPr preferRelativeResize="0"/>
          <p:nvPr/>
        </p:nvPicPr>
        <p:blipFill>
          <a:blip r:embed="rId4">
            <a:alphaModFix/>
          </a:blip>
          <a:stretch>
            <a:fillRect/>
          </a:stretch>
        </p:blipFill>
        <p:spPr>
          <a:xfrm>
            <a:off x="442175" y="2497100"/>
            <a:ext cx="2361626" cy="2037600"/>
          </a:xfrm>
          <a:prstGeom prst="rect">
            <a:avLst/>
          </a:prstGeom>
          <a:noFill/>
          <a:ln>
            <a:noFill/>
          </a:ln>
        </p:spPr>
      </p:pic>
      <p:pic>
        <p:nvPicPr>
          <p:cNvPr id="317" name="Google Shape;317;p34"/>
          <p:cNvPicPr preferRelativeResize="0"/>
          <p:nvPr/>
        </p:nvPicPr>
        <p:blipFill>
          <a:blip r:embed="rId5">
            <a:alphaModFix/>
          </a:blip>
          <a:stretch>
            <a:fillRect/>
          </a:stretch>
        </p:blipFill>
        <p:spPr>
          <a:xfrm>
            <a:off x="6489700" y="2497090"/>
            <a:ext cx="2173201" cy="2139359"/>
          </a:xfrm>
          <a:prstGeom prst="rect">
            <a:avLst/>
          </a:prstGeom>
          <a:noFill/>
          <a:ln>
            <a:noFill/>
          </a:ln>
        </p:spPr>
      </p:pic>
      <p:sp>
        <p:nvSpPr>
          <p:cNvPr id="318" name="Google Shape;318;p34"/>
          <p:cNvSpPr txBox="1"/>
          <p:nvPr/>
        </p:nvSpPr>
        <p:spPr>
          <a:xfrm>
            <a:off x="536388" y="1854550"/>
            <a:ext cx="21732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Lid / Alarm Tower</a:t>
            </a:r>
            <a:r>
              <a:rPr lang="en">
                <a:solidFill>
                  <a:srgbClr val="FFFFFF"/>
                </a:solidFill>
                <a:latin typeface="Lato"/>
                <a:ea typeface="Lato"/>
                <a:cs typeface="Lato"/>
                <a:sym typeface="Lato"/>
              </a:rPr>
              <a:t> </a:t>
            </a:r>
            <a:r>
              <a:rPr lang="en">
                <a:latin typeface="Lato"/>
                <a:ea typeface="Lato"/>
                <a:cs typeface="Lato"/>
                <a:sym typeface="Lato"/>
              </a:rPr>
              <a:t> </a:t>
            </a:r>
            <a:endParaRPr>
              <a:latin typeface="Lato"/>
              <a:ea typeface="Lato"/>
              <a:cs typeface="Lato"/>
              <a:sym typeface="Lato"/>
            </a:endParaRPr>
          </a:p>
        </p:txBody>
      </p:sp>
      <p:sp>
        <p:nvSpPr>
          <p:cNvPr id="319" name="Google Shape;319;p34"/>
          <p:cNvSpPr txBox="1"/>
          <p:nvPr/>
        </p:nvSpPr>
        <p:spPr>
          <a:xfrm>
            <a:off x="6489700" y="1854550"/>
            <a:ext cx="21732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Upper Tower</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Drink Holder Design </a:t>
            </a:r>
            <a:endParaRPr/>
          </a:p>
        </p:txBody>
      </p:sp>
      <p:sp>
        <p:nvSpPr>
          <p:cNvPr id="325" name="Google Shape;325;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
        <p:nvSpPr>
          <p:cNvPr id="326" name="Google Shape;326;p35"/>
          <p:cNvSpPr txBox="1"/>
          <p:nvPr/>
        </p:nvSpPr>
        <p:spPr>
          <a:xfrm>
            <a:off x="6860400" y="1716925"/>
            <a:ext cx="19776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Max Deflection .000258 in</a:t>
            </a:r>
            <a:endParaRPr sz="1800">
              <a:solidFill>
                <a:srgbClr val="FFFFFF"/>
              </a:solidFill>
              <a:latin typeface="Lato"/>
              <a:ea typeface="Lato"/>
              <a:cs typeface="Lato"/>
              <a:sym typeface="Lato"/>
            </a:endParaRPr>
          </a:p>
        </p:txBody>
      </p:sp>
      <p:sp>
        <p:nvSpPr>
          <p:cNvPr id="327" name="Google Shape;327;p35"/>
          <p:cNvSpPr txBox="1"/>
          <p:nvPr/>
        </p:nvSpPr>
        <p:spPr>
          <a:xfrm>
            <a:off x="3984450" y="1224250"/>
            <a:ext cx="26079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1.39lb*f </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.46 lb*f  per cup holder</a:t>
            </a:r>
            <a:r>
              <a:rPr lang="en">
                <a:latin typeface="Lato"/>
                <a:ea typeface="Lato"/>
                <a:cs typeface="Lato"/>
                <a:sym typeface="Lato"/>
              </a:rPr>
              <a:t> </a:t>
            </a:r>
            <a:endParaRPr>
              <a:latin typeface="Lato"/>
              <a:ea typeface="Lato"/>
              <a:cs typeface="Lato"/>
              <a:sym typeface="Lato"/>
            </a:endParaRPr>
          </a:p>
        </p:txBody>
      </p:sp>
      <p:pic>
        <p:nvPicPr>
          <p:cNvPr id="328" name="Google Shape;328;p35"/>
          <p:cNvPicPr preferRelativeResize="0"/>
          <p:nvPr/>
        </p:nvPicPr>
        <p:blipFill>
          <a:blip r:embed="rId3">
            <a:alphaModFix/>
          </a:blip>
          <a:stretch>
            <a:fillRect/>
          </a:stretch>
        </p:blipFill>
        <p:spPr>
          <a:xfrm>
            <a:off x="4252975" y="2494845"/>
            <a:ext cx="4168799" cy="2177775"/>
          </a:xfrm>
          <a:prstGeom prst="rect">
            <a:avLst/>
          </a:prstGeom>
          <a:noFill/>
          <a:ln>
            <a:noFill/>
          </a:ln>
        </p:spPr>
      </p:pic>
      <p:pic>
        <p:nvPicPr>
          <p:cNvPr id="329" name="Google Shape;329;p35"/>
          <p:cNvPicPr preferRelativeResize="0"/>
          <p:nvPr/>
        </p:nvPicPr>
        <p:blipFill>
          <a:blip r:embed="rId4">
            <a:alphaModFix/>
          </a:blip>
          <a:stretch>
            <a:fillRect/>
          </a:stretch>
        </p:blipFill>
        <p:spPr>
          <a:xfrm>
            <a:off x="445125" y="2104919"/>
            <a:ext cx="3358139" cy="256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3D Printing</a:t>
            </a:r>
            <a:endParaRPr/>
          </a:p>
        </p:txBody>
      </p:sp>
      <p:sp>
        <p:nvSpPr>
          <p:cNvPr id="335" name="Google Shape;335;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Printing out of the Digital Fabrication Lab @ Victory Parkway Campus, University of Cincinnati</a:t>
            </a:r>
            <a:endParaRPr sz="1800"/>
          </a:p>
          <a:p>
            <a:pPr marL="914400" lvl="1" indent="-342900" algn="l" rtl="0">
              <a:spcBef>
                <a:spcPts val="0"/>
              </a:spcBef>
              <a:spcAft>
                <a:spcPts val="0"/>
              </a:spcAft>
              <a:buSzPts val="1800"/>
              <a:buChar char="○"/>
            </a:pPr>
            <a:r>
              <a:rPr lang="en" sz="1800"/>
              <a:t>Great quality with their prints</a:t>
            </a:r>
            <a:endParaRPr sz="1800"/>
          </a:p>
          <a:p>
            <a:pPr marL="457200" lvl="0" indent="-342900" algn="l" rtl="0">
              <a:spcBef>
                <a:spcPts val="0"/>
              </a:spcBef>
              <a:spcAft>
                <a:spcPts val="0"/>
              </a:spcAft>
              <a:buSzPts val="1800"/>
              <a:buChar char="●"/>
            </a:pPr>
            <a:r>
              <a:rPr lang="en" sz="1800"/>
              <a:t>Better prices compared to 1819 Innovation Center</a:t>
            </a:r>
            <a:endParaRPr sz="1800"/>
          </a:p>
          <a:p>
            <a:pPr marL="457200" lvl="0" indent="0" algn="l" rtl="0">
              <a:spcBef>
                <a:spcPts val="1600"/>
              </a:spcBef>
              <a:spcAft>
                <a:spcPts val="0"/>
              </a:spcAft>
              <a:buNone/>
            </a:pPr>
            <a:endParaRPr sz="1800"/>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3D Printer</a:t>
            </a:r>
            <a:endParaRPr/>
          </a:p>
        </p:txBody>
      </p:sp>
      <p:sp>
        <p:nvSpPr>
          <p:cNvPr id="341" name="Google Shape;341;p37"/>
          <p:cNvSpPr txBox="1">
            <a:spLocks noGrp="1"/>
          </p:cNvSpPr>
          <p:nvPr>
            <p:ph type="body" idx="1"/>
          </p:nvPr>
        </p:nvSpPr>
        <p:spPr>
          <a:xfrm>
            <a:off x="315275" y="1461550"/>
            <a:ext cx="5832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Using the SST 1200es series printer</a:t>
            </a:r>
            <a:endParaRPr sz="1800"/>
          </a:p>
          <a:p>
            <a:pPr marL="457200" lvl="0" indent="-342900" algn="l" rtl="0">
              <a:spcBef>
                <a:spcPts val="0"/>
              </a:spcBef>
              <a:spcAft>
                <a:spcPts val="0"/>
              </a:spcAft>
              <a:buSzPts val="1800"/>
              <a:buChar char="●"/>
            </a:pPr>
            <a:r>
              <a:rPr lang="en" sz="1800"/>
              <a:t>FDM Printer</a:t>
            </a:r>
            <a:endParaRPr sz="1800"/>
          </a:p>
          <a:p>
            <a:pPr marL="457200" lvl="0" indent="-342900" algn="l" rtl="0">
              <a:spcBef>
                <a:spcPts val="0"/>
              </a:spcBef>
              <a:spcAft>
                <a:spcPts val="0"/>
              </a:spcAft>
              <a:buSzPts val="1800"/>
              <a:buChar char="●"/>
            </a:pPr>
            <a:r>
              <a:rPr lang="en" sz="1800"/>
              <a:t>Prints ABS plastic</a:t>
            </a:r>
            <a:endParaRPr sz="1800"/>
          </a:p>
          <a:p>
            <a:pPr marL="457200" lvl="0" indent="-342900" algn="l" rtl="0">
              <a:spcBef>
                <a:spcPts val="0"/>
              </a:spcBef>
              <a:spcAft>
                <a:spcPts val="0"/>
              </a:spcAft>
              <a:buSzPts val="1800"/>
              <a:buChar char="●"/>
            </a:pPr>
            <a:r>
              <a:rPr lang="en" sz="1800"/>
              <a:t>Build Tray Size: 254 x 254 x 305 mm (10 x 10 x 12 in)</a:t>
            </a:r>
            <a:endParaRPr sz="1800"/>
          </a:p>
          <a:p>
            <a:pPr marL="457200" lvl="0" indent="-342900" algn="l" rtl="0">
              <a:spcBef>
                <a:spcPts val="0"/>
              </a:spcBef>
              <a:spcAft>
                <a:spcPts val="0"/>
              </a:spcAft>
              <a:buSzPts val="1800"/>
              <a:buChar char="●"/>
            </a:pPr>
            <a:r>
              <a:rPr lang="en" sz="1800"/>
              <a:t>Layer Resolution: 0.254 mm (0.010 in)</a:t>
            </a:r>
            <a:endParaRPr sz="1800"/>
          </a:p>
        </p:txBody>
      </p:sp>
      <p:pic>
        <p:nvPicPr>
          <p:cNvPr id="342" name="Google Shape;342;p37"/>
          <p:cNvPicPr preferRelativeResize="0"/>
          <p:nvPr/>
        </p:nvPicPr>
        <p:blipFill>
          <a:blip r:embed="rId3">
            <a:alphaModFix/>
          </a:blip>
          <a:stretch>
            <a:fillRect/>
          </a:stretch>
        </p:blipFill>
        <p:spPr>
          <a:xfrm>
            <a:off x="6462800" y="393750"/>
            <a:ext cx="2236025" cy="441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of Printing</a:t>
            </a:r>
            <a:endParaRPr/>
          </a:p>
        </p:txBody>
      </p:sp>
      <p:sp>
        <p:nvSpPr>
          <p:cNvPr id="348" name="Google Shape;348;p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Print the Drive Base and Indexing components first</a:t>
            </a:r>
            <a:endParaRPr sz="1800"/>
          </a:p>
          <a:p>
            <a:pPr marL="914400" lvl="1" indent="-342900" algn="l" rtl="0">
              <a:spcBef>
                <a:spcPts val="0"/>
              </a:spcBef>
              <a:spcAft>
                <a:spcPts val="0"/>
              </a:spcAft>
              <a:buSzPts val="1800"/>
              <a:buChar char="○"/>
            </a:pPr>
            <a:r>
              <a:rPr lang="en" sz="1800"/>
              <a:t>Connected to motors</a:t>
            </a:r>
            <a:endParaRPr sz="1800"/>
          </a:p>
          <a:p>
            <a:pPr marL="914400" lvl="1" indent="-342900" algn="l" rtl="0">
              <a:spcBef>
                <a:spcPts val="0"/>
              </a:spcBef>
              <a:spcAft>
                <a:spcPts val="0"/>
              </a:spcAft>
              <a:buSzPts val="1800"/>
              <a:buChar char="○"/>
            </a:pPr>
            <a:r>
              <a:rPr lang="en" sz="1800"/>
              <a:t>Most crucial, Other sections can be printed as we wire/code the motors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Indexing Mechanism </a:t>
            </a:r>
            <a:endParaRPr/>
          </a:p>
        </p:txBody>
      </p:sp>
      <p:sp>
        <p:nvSpPr>
          <p:cNvPr id="354" name="Google Shape;354;p39"/>
          <p:cNvSpPr txBox="1">
            <a:spLocks noGrp="1"/>
          </p:cNvSpPr>
          <p:nvPr>
            <p:ph type="body" idx="1"/>
          </p:nvPr>
        </p:nvSpPr>
        <p:spPr>
          <a:xfrm>
            <a:off x="305025" y="1238775"/>
            <a:ext cx="6016800" cy="3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Gearing:</a:t>
            </a:r>
            <a:endParaRPr sz="1800"/>
          </a:p>
          <a:p>
            <a:pPr marL="457200" lvl="0" indent="-342900" algn="l" rtl="0">
              <a:spcBef>
                <a:spcPts val="1600"/>
              </a:spcBef>
              <a:spcAft>
                <a:spcPts val="0"/>
              </a:spcAft>
              <a:buSzPts val="1800"/>
              <a:buChar char="●"/>
            </a:pPr>
            <a:r>
              <a:rPr lang="en" sz="1800"/>
              <a:t>Has a 30:1 gear reduction</a:t>
            </a:r>
            <a:endParaRPr sz="1800"/>
          </a:p>
          <a:p>
            <a:pPr marL="457200" lvl="0" indent="-342900" algn="l" rtl="0">
              <a:spcBef>
                <a:spcPts val="0"/>
              </a:spcBef>
              <a:spcAft>
                <a:spcPts val="0"/>
              </a:spcAft>
              <a:buSzPts val="1800"/>
              <a:buChar char="●"/>
            </a:pPr>
            <a:r>
              <a:rPr lang="en" sz="1800"/>
              <a:t>Uses a standard vertical gear attached to a horizontal worm gear</a:t>
            </a:r>
            <a:endParaRPr sz="1800"/>
          </a:p>
          <a:p>
            <a:pPr marL="0" lvl="0" indent="0" algn="l" rtl="0">
              <a:spcBef>
                <a:spcPts val="1600"/>
              </a:spcBef>
              <a:spcAft>
                <a:spcPts val="0"/>
              </a:spcAft>
              <a:buNone/>
            </a:pPr>
            <a:r>
              <a:rPr lang="en" sz="1800"/>
              <a:t>Motor:</a:t>
            </a:r>
            <a:endParaRPr sz="1800"/>
          </a:p>
          <a:p>
            <a:pPr marL="457200" lvl="0" indent="-342900" algn="l" rtl="0">
              <a:spcBef>
                <a:spcPts val="1600"/>
              </a:spcBef>
              <a:spcAft>
                <a:spcPts val="0"/>
              </a:spcAft>
              <a:buSzPts val="1800"/>
              <a:buChar char="●"/>
            </a:pPr>
            <a:r>
              <a:rPr lang="en" sz="1800"/>
              <a:t>Powered by 12V motor</a:t>
            </a:r>
            <a:endParaRPr sz="1800"/>
          </a:p>
          <a:p>
            <a:pPr marL="914400" lvl="1" indent="-317500" algn="l" rtl="0">
              <a:spcBef>
                <a:spcPts val="0"/>
              </a:spcBef>
              <a:spcAft>
                <a:spcPts val="0"/>
              </a:spcAft>
              <a:buSzPts val="1400"/>
              <a:buChar char="○"/>
            </a:pPr>
            <a:r>
              <a:rPr lang="en" sz="1400"/>
              <a:t>200 rpm (no load)</a:t>
            </a:r>
            <a:endParaRPr sz="1400"/>
          </a:p>
          <a:p>
            <a:pPr marL="914400" lvl="1" indent="-317500" algn="l" rtl="0">
              <a:spcBef>
                <a:spcPts val="0"/>
              </a:spcBef>
              <a:spcAft>
                <a:spcPts val="0"/>
              </a:spcAft>
              <a:buSzPts val="1400"/>
              <a:buChar char="○"/>
            </a:pPr>
            <a:r>
              <a:rPr lang="en" sz="1400"/>
              <a:t>~7 rpm with reduction</a:t>
            </a:r>
            <a:endParaRPr sz="1400"/>
          </a:p>
          <a:p>
            <a:pPr marL="457200" lvl="0" indent="-342900" algn="l" rtl="0">
              <a:spcBef>
                <a:spcPts val="0"/>
              </a:spcBef>
              <a:spcAft>
                <a:spcPts val="0"/>
              </a:spcAft>
              <a:buSzPts val="1800"/>
              <a:buChar char="●"/>
            </a:pPr>
            <a:r>
              <a:rPr lang="en" sz="1800"/>
              <a:t>Has an encoder shaft in order to track the rotations</a:t>
            </a:r>
            <a:endParaRPr sz="1800"/>
          </a:p>
        </p:txBody>
      </p:sp>
      <p:pic>
        <p:nvPicPr>
          <p:cNvPr id="355" name="Google Shape;355;p39"/>
          <p:cNvPicPr preferRelativeResize="0"/>
          <p:nvPr/>
        </p:nvPicPr>
        <p:blipFill>
          <a:blip r:embed="rId3">
            <a:alphaModFix/>
          </a:blip>
          <a:stretch>
            <a:fillRect/>
          </a:stretch>
        </p:blipFill>
        <p:spPr>
          <a:xfrm>
            <a:off x="6321801" y="341575"/>
            <a:ext cx="2154100" cy="2020376"/>
          </a:xfrm>
          <a:prstGeom prst="rect">
            <a:avLst/>
          </a:prstGeom>
          <a:noFill/>
          <a:ln>
            <a:noFill/>
          </a:ln>
        </p:spPr>
      </p:pic>
      <p:pic>
        <p:nvPicPr>
          <p:cNvPr id="356" name="Google Shape;356;p39"/>
          <p:cNvPicPr preferRelativeResize="0"/>
          <p:nvPr/>
        </p:nvPicPr>
        <p:blipFill>
          <a:blip r:embed="rId4">
            <a:alphaModFix/>
          </a:blip>
          <a:stretch>
            <a:fillRect/>
          </a:stretch>
        </p:blipFill>
        <p:spPr>
          <a:xfrm>
            <a:off x="5976601" y="2596900"/>
            <a:ext cx="3008499" cy="2053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Medicine Storage</a:t>
            </a:r>
            <a:endParaRPr/>
          </a:p>
        </p:txBody>
      </p:sp>
      <p:sp>
        <p:nvSpPr>
          <p:cNvPr id="362" name="Google Shape;362;p40"/>
          <p:cNvSpPr txBox="1">
            <a:spLocks noGrp="1"/>
          </p:cNvSpPr>
          <p:nvPr>
            <p:ph type="body" idx="1"/>
          </p:nvPr>
        </p:nvSpPr>
        <p:spPr>
          <a:xfrm>
            <a:off x="341250" y="1574800"/>
            <a:ext cx="56715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Circular indexing storage compartment</a:t>
            </a:r>
            <a:endParaRPr sz="1800"/>
          </a:p>
          <a:p>
            <a:pPr marL="457200" lvl="0" indent="-342900" algn="l" rtl="0">
              <a:spcBef>
                <a:spcPts val="0"/>
              </a:spcBef>
              <a:spcAft>
                <a:spcPts val="0"/>
              </a:spcAft>
              <a:buSzPts val="1800"/>
              <a:buChar char="●"/>
            </a:pPr>
            <a:r>
              <a:rPr lang="en" sz="1800"/>
              <a:t>Indexes each time a new set of medication is ready</a:t>
            </a:r>
            <a:endParaRPr sz="1800"/>
          </a:p>
        </p:txBody>
      </p:sp>
      <p:pic>
        <p:nvPicPr>
          <p:cNvPr id="363" name="Google Shape;363;p40"/>
          <p:cNvPicPr preferRelativeResize="0"/>
          <p:nvPr/>
        </p:nvPicPr>
        <p:blipFill>
          <a:blip r:embed="rId3">
            <a:alphaModFix/>
          </a:blip>
          <a:stretch>
            <a:fillRect/>
          </a:stretch>
        </p:blipFill>
        <p:spPr>
          <a:xfrm>
            <a:off x="6148900" y="393750"/>
            <a:ext cx="2663425" cy="2076574"/>
          </a:xfrm>
          <a:prstGeom prst="rect">
            <a:avLst/>
          </a:prstGeom>
          <a:noFill/>
          <a:ln>
            <a:noFill/>
          </a:ln>
        </p:spPr>
      </p:pic>
      <p:pic>
        <p:nvPicPr>
          <p:cNvPr id="364" name="Google Shape;364;p40"/>
          <p:cNvPicPr preferRelativeResize="0"/>
          <p:nvPr/>
        </p:nvPicPr>
        <p:blipFill>
          <a:blip r:embed="rId4">
            <a:alphaModFix/>
          </a:blip>
          <a:stretch>
            <a:fillRect/>
          </a:stretch>
        </p:blipFill>
        <p:spPr>
          <a:xfrm>
            <a:off x="6148900" y="2848410"/>
            <a:ext cx="2663424" cy="1894856"/>
          </a:xfrm>
          <a:prstGeom prst="rect">
            <a:avLst/>
          </a:prstGeom>
          <a:noFill/>
          <a:ln>
            <a:noFill/>
          </a:ln>
        </p:spPr>
      </p:pic>
      <p:pic>
        <p:nvPicPr>
          <p:cNvPr id="365" name="Google Shape;365;p40"/>
          <p:cNvPicPr preferRelativeResize="0"/>
          <p:nvPr/>
        </p:nvPicPr>
        <p:blipFill>
          <a:blip r:embed="rId5">
            <a:alphaModFix/>
          </a:blip>
          <a:stretch>
            <a:fillRect/>
          </a:stretch>
        </p:blipFill>
        <p:spPr>
          <a:xfrm>
            <a:off x="1243075" y="2957050"/>
            <a:ext cx="3285725" cy="167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1"/>
          <p:cNvSpPr txBox="1">
            <a:spLocks noGrp="1"/>
          </p:cNvSpPr>
          <p:nvPr>
            <p:ph type="title"/>
          </p:nvPr>
        </p:nvSpPr>
        <p:spPr>
          <a:xfrm>
            <a:off x="1297500" y="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Indexing Motor Testing </a:t>
            </a:r>
            <a:endParaRPr/>
          </a:p>
          <a:p>
            <a:pPr marL="0" lvl="0" indent="0" algn="l" rtl="0">
              <a:spcBef>
                <a:spcPts val="0"/>
              </a:spcBef>
              <a:spcAft>
                <a:spcPts val="0"/>
              </a:spcAft>
              <a:buNone/>
            </a:pPr>
            <a:endParaRPr/>
          </a:p>
        </p:txBody>
      </p:sp>
      <p:pic>
        <p:nvPicPr>
          <p:cNvPr id="371" name="Google Shape;371;p41" title="IMG_2291.MOV">
            <a:hlinkClick r:id="rId3"/>
          </p:cNvPr>
          <p:cNvPicPr preferRelativeResize="0"/>
          <p:nvPr/>
        </p:nvPicPr>
        <p:blipFill>
          <a:blip r:embed="rId4">
            <a:alphaModFix/>
          </a:blip>
          <a:stretch>
            <a:fillRect/>
          </a:stretch>
        </p:blipFill>
        <p:spPr>
          <a:xfrm>
            <a:off x="5690125" y="66200"/>
            <a:ext cx="3453875" cy="5077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Areas of Research</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Looked at robotic systems used both in the hospital, and systems used commercially in other areas of our daily lives</a:t>
            </a:r>
            <a:endParaRPr sz="1800"/>
          </a:p>
          <a:p>
            <a:pPr marL="457200" lvl="0" indent="-342900" algn="l" rtl="0">
              <a:spcBef>
                <a:spcPts val="0"/>
              </a:spcBef>
              <a:spcAft>
                <a:spcPts val="0"/>
              </a:spcAft>
              <a:buSzPts val="1800"/>
              <a:buChar char="●"/>
            </a:pPr>
            <a:r>
              <a:rPr lang="en" sz="1800"/>
              <a:t>Current technologies show that we are moving towards more sophisticated robotic devices</a:t>
            </a:r>
            <a:endParaRPr sz="1800"/>
          </a:p>
          <a:p>
            <a:pPr marL="457200" lvl="0" indent="-342900" algn="l" rtl="0">
              <a:spcBef>
                <a:spcPts val="0"/>
              </a:spcBef>
              <a:spcAft>
                <a:spcPts val="0"/>
              </a:spcAft>
              <a:buSzPts val="1800"/>
              <a:buChar char="●"/>
            </a:pPr>
            <a:r>
              <a:rPr lang="en" sz="1800"/>
              <a:t>These devices are able to navigate complex, sometimes unpredictable, floor plans </a:t>
            </a:r>
            <a:endParaRPr sz="1800"/>
          </a:p>
          <a:p>
            <a:pPr marL="914400" lvl="1" indent="-317500" algn="l" rtl="0">
              <a:spcBef>
                <a:spcPts val="0"/>
              </a:spcBef>
              <a:spcAft>
                <a:spcPts val="0"/>
              </a:spcAft>
              <a:buSzPts val="1400"/>
              <a:buChar char="○"/>
            </a:pPr>
            <a:r>
              <a:rPr lang="en" sz="1400"/>
              <a:t>Hospital building with multiple levels with different layouts</a:t>
            </a:r>
            <a:endParaRPr sz="1400"/>
          </a:p>
          <a:p>
            <a:pPr marL="914400" lvl="0" indent="0" algn="l" rtl="0">
              <a:spcBef>
                <a:spcPts val="1600"/>
              </a:spcBef>
              <a:spcAft>
                <a:spcPts val="1600"/>
              </a:spcAft>
              <a:buNone/>
            </a:pP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1297500" y="748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Force Calculations </a:t>
            </a:r>
            <a:endParaRPr/>
          </a:p>
        </p:txBody>
      </p:sp>
      <p:sp>
        <p:nvSpPr>
          <p:cNvPr id="377" name="Google Shape;377;p42"/>
          <p:cNvSpPr txBox="1">
            <a:spLocks noGrp="1"/>
          </p:cNvSpPr>
          <p:nvPr>
            <p:ph type="body" idx="1"/>
          </p:nvPr>
        </p:nvSpPr>
        <p:spPr>
          <a:xfrm>
            <a:off x="887675" y="614425"/>
            <a:ext cx="4170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Desired Speed 3.1mph (Standard Walking)</a:t>
            </a:r>
            <a:endParaRPr sz="1800"/>
          </a:p>
          <a:p>
            <a:pPr marL="457200" lvl="0" indent="-342900" algn="l" rtl="0">
              <a:spcBef>
                <a:spcPts val="0"/>
              </a:spcBef>
              <a:spcAft>
                <a:spcPts val="0"/>
              </a:spcAft>
              <a:buSzPts val="1800"/>
              <a:buChar char="●"/>
            </a:pPr>
            <a:r>
              <a:rPr lang="en" sz="1800"/>
              <a:t>Total weight of robot 40lbs</a:t>
            </a:r>
            <a:endParaRPr sz="1800"/>
          </a:p>
          <a:p>
            <a:pPr marL="457200" lvl="0" indent="-342900" algn="l" rtl="0">
              <a:spcBef>
                <a:spcPts val="0"/>
              </a:spcBef>
              <a:spcAft>
                <a:spcPts val="0"/>
              </a:spcAft>
              <a:buSzPts val="1800"/>
              <a:buChar char="●"/>
            </a:pPr>
            <a:r>
              <a:rPr lang="en" sz="1800"/>
              <a:t>Safety factor 1.5 </a:t>
            </a:r>
            <a:endParaRPr sz="1800"/>
          </a:p>
          <a:p>
            <a:pPr marL="457200" lvl="0" indent="-342900" algn="l" rtl="0">
              <a:spcBef>
                <a:spcPts val="0"/>
              </a:spcBef>
              <a:spcAft>
                <a:spcPts val="0"/>
              </a:spcAft>
              <a:buSzPts val="1800"/>
              <a:buChar char="●"/>
            </a:pPr>
            <a:r>
              <a:rPr lang="en" sz="1800"/>
              <a:t>Safety factor weight 60 lbs </a:t>
            </a:r>
            <a:endParaRPr sz="1800"/>
          </a:p>
          <a:p>
            <a:pPr marL="457200" lvl="0" indent="-342900" algn="l" rtl="0">
              <a:spcBef>
                <a:spcPts val="0"/>
              </a:spcBef>
              <a:spcAft>
                <a:spcPts val="0"/>
              </a:spcAft>
              <a:buSzPts val="1800"/>
              <a:buChar char="●"/>
            </a:pPr>
            <a:r>
              <a:rPr lang="en" sz="1800"/>
              <a:t>Incline 4.8° (maximum wheelchair incline)</a:t>
            </a:r>
            <a:endParaRPr sz="1800"/>
          </a:p>
          <a:p>
            <a:pPr marL="457200" lvl="0" indent="-342900" algn="l" rtl="0">
              <a:spcBef>
                <a:spcPts val="0"/>
              </a:spcBef>
              <a:spcAft>
                <a:spcPts val="0"/>
              </a:spcAft>
              <a:buSzPts val="1800"/>
              <a:buChar char="●"/>
            </a:pPr>
            <a:r>
              <a:rPr lang="en" sz="1800"/>
              <a:t>Coefficient of friction  = 0.8 (Grip material for handicap ramps)</a:t>
            </a:r>
            <a:endParaRPr sz="1800"/>
          </a:p>
          <a:p>
            <a:pPr marL="457200" lvl="0" indent="-342900" algn="l" rtl="0">
              <a:spcBef>
                <a:spcPts val="0"/>
              </a:spcBef>
              <a:spcAft>
                <a:spcPts val="0"/>
              </a:spcAft>
              <a:buSzPts val="1800"/>
              <a:buChar char="●"/>
            </a:pPr>
            <a:r>
              <a:rPr lang="en" sz="1800"/>
              <a:t>Fa = Force applied to get robot up ramp </a:t>
            </a:r>
            <a:endParaRPr sz="1800"/>
          </a:p>
          <a:p>
            <a:pPr marL="457200" lvl="0" indent="-342900" algn="l" rtl="0">
              <a:spcBef>
                <a:spcPts val="0"/>
              </a:spcBef>
              <a:spcAft>
                <a:spcPts val="0"/>
              </a:spcAft>
              <a:buSzPts val="1800"/>
              <a:buChar char="●"/>
            </a:pPr>
            <a:r>
              <a:rPr lang="en" sz="1800"/>
              <a:t>Fa =  26.43 * 2 motors =  52.86 lbs*ft</a:t>
            </a:r>
            <a:endParaRPr sz="1800"/>
          </a:p>
        </p:txBody>
      </p:sp>
      <p:pic>
        <p:nvPicPr>
          <p:cNvPr id="378" name="Google Shape;378;p42"/>
          <p:cNvPicPr preferRelativeResize="0"/>
          <p:nvPr/>
        </p:nvPicPr>
        <p:blipFill>
          <a:blip r:embed="rId3">
            <a:alphaModFix/>
          </a:blip>
          <a:stretch>
            <a:fillRect/>
          </a:stretch>
        </p:blipFill>
        <p:spPr>
          <a:xfrm>
            <a:off x="6229450" y="126400"/>
            <a:ext cx="2210975" cy="1755950"/>
          </a:xfrm>
          <a:prstGeom prst="rect">
            <a:avLst/>
          </a:prstGeom>
          <a:noFill/>
          <a:ln>
            <a:noFill/>
          </a:ln>
        </p:spPr>
      </p:pic>
      <p:pic>
        <p:nvPicPr>
          <p:cNvPr id="379" name="Google Shape;379;p42"/>
          <p:cNvPicPr preferRelativeResize="0"/>
          <p:nvPr/>
        </p:nvPicPr>
        <p:blipFill>
          <a:blip r:embed="rId4">
            <a:alphaModFix/>
          </a:blip>
          <a:stretch>
            <a:fillRect/>
          </a:stretch>
        </p:blipFill>
        <p:spPr>
          <a:xfrm>
            <a:off x="6229450" y="1935000"/>
            <a:ext cx="2210975" cy="31031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 and Torque  Calculations</a:t>
            </a:r>
            <a:endParaRPr/>
          </a:p>
        </p:txBody>
      </p:sp>
      <p:sp>
        <p:nvSpPr>
          <p:cNvPr id="385" name="Google Shape;385;p43"/>
          <p:cNvSpPr txBox="1"/>
          <p:nvPr/>
        </p:nvSpPr>
        <p:spPr>
          <a:xfrm>
            <a:off x="1071475" y="1200450"/>
            <a:ext cx="3177300" cy="3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Lato"/>
                <a:ea typeface="Lato"/>
                <a:cs typeface="Lato"/>
                <a:sym typeface="Lato"/>
              </a:rPr>
              <a:t>Power Calculation for One Motor:</a:t>
            </a:r>
            <a:endParaRPr dirty="0">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dirty="0">
                <a:solidFill>
                  <a:srgbClr val="FFFFFF"/>
                </a:solidFill>
                <a:latin typeface="Lato"/>
                <a:ea typeface="Lato"/>
                <a:cs typeface="Lato"/>
                <a:sym typeface="Lato"/>
              </a:rPr>
              <a:t>Power = Force * Velocity </a:t>
            </a:r>
            <a:endParaRPr dirty="0">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dirty="0">
                <a:solidFill>
                  <a:srgbClr val="FFFFFF"/>
                </a:solidFill>
                <a:latin typeface="Lato"/>
                <a:ea typeface="Lato"/>
                <a:cs typeface="Lato"/>
                <a:sym typeface="Lato"/>
              </a:rPr>
              <a:t>Force = Fa = 26.43 lbs*ft</a:t>
            </a:r>
            <a:endParaRPr dirty="0">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dirty="0">
                <a:solidFill>
                  <a:srgbClr val="FFFFFF"/>
                </a:solidFill>
                <a:latin typeface="Lato"/>
                <a:ea typeface="Lato"/>
                <a:cs typeface="Lato"/>
                <a:sym typeface="Lato"/>
              </a:rPr>
              <a:t>Velocity = 4.54 ft/s </a:t>
            </a:r>
            <a:endParaRPr dirty="0">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dirty="0">
                <a:solidFill>
                  <a:srgbClr val="FFFFFF"/>
                </a:solidFill>
                <a:latin typeface="Lato"/>
                <a:ea typeface="Lato"/>
                <a:cs typeface="Lato"/>
                <a:sym typeface="Lato"/>
              </a:rPr>
              <a:t>Power = 119.97 lbs*ft/s</a:t>
            </a:r>
            <a:endParaRPr dirty="0">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dirty="0">
                <a:solidFill>
                  <a:srgbClr val="FFFFFF"/>
                </a:solidFill>
                <a:latin typeface="Lato"/>
                <a:ea typeface="Lato"/>
                <a:cs typeface="Lato"/>
                <a:sym typeface="Lato"/>
              </a:rPr>
              <a:t>Power = 0.218Hp</a:t>
            </a:r>
            <a:endParaRPr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dirty="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dirty="0">
                <a:solidFill>
                  <a:srgbClr val="FFFFFF"/>
                </a:solidFill>
                <a:latin typeface="Lato"/>
                <a:ea typeface="Lato"/>
                <a:cs typeface="Lato"/>
                <a:sym typeface="Lato"/>
              </a:rPr>
              <a:t>Torque Calculation for one wheel:</a:t>
            </a:r>
            <a:endParaRPr dirty="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dirty="0">
                <a:solidFill>
                  <a:srgbClr val="FFFFFF"/>
                </a:solidFill>
                <a:latin typeface="Lato"/>
                <a:ea typeface="Lato"/>
                <a:cs typeface="Lato"/>
                <a:sym typeface="Lato"/>
              </a:rPr>
              <a:t>Torque  = Force * radius </a:t>
            </a:r>
          </a:p>
          <a:p>
            <a:pPr marL="0" lvl="0" indent="0" algn="l" rtl="0">
              <a:lnSpc>
                <a:spcPct val="115000"/>
              </a:lnSpc>
              <a:spcBef>
                <a:spcPts val="0"/>
              </a:spcBef>
              <a:spcAft>
                <a:spcPts val="0"/>
              </a:spcAft>
              <a:buNone/>
            </a:pPr>
            <a:r>
              <a:rPr lang="en" dirty="0">
                <a:solidFill>
                  <a:srgbClr val="FFFFFF"/>
                </a:solidFill>
                <a:latin typeface="Lato"/>
                <a:ea typeface="Lato"/>
                <a:cs typeface="Lato"/>
                <a:sym typeface="Lato"/>
              </a:rPr>
              <a:t>Radius = 2.5in </a:t>
            </a:r>
            <a:endParaRPr dirty="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dirty="0">
                <a:solidFill>
                  <a:srgbClr val="FFFFFF"/>
                </a:solidFill>
                <a:latin typeface="Lato"/>
                <a:ea typeface="Lato"/>
                <a:cs typeface="Lato"/>
                <a:sym typeface="Lato"/>
              </a:rPr>
              <a:t>Force = 26.43 lb*ft</a:t>
            </a:r>
            <a:endParaRPr dirty="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dirty="0">
                <a:solidFill>
                  <a:srgbClr val="FFFFFF"/>
                </a:solidFill>
                <a:latin typeface="Lato"/>
                <a:ea typeface="Lato"/>
                <a:cs typeface="Lato"/>
                <a:sym typeface="Lato"/>
              </a:rPr>
              <a:t>Torque = (26.43)*(2.5/12) = 5. 51 lb*ft</a:t>
            </a:r>
            <a:endParaRPr dirty="0">
              <a:solidFill>
                <a:srgbClr val="FFFFFF"/>
              </a:solidFill>
              <a:latin typeface="Lato"/>
              <a:ea typeface="Lato"/>
              <a:cs typeface="Lato"/>
              <a:sym typeface="Lato"/>
            </a:endParaRPr>
          </a:p>
          <a:p>
            <a:pPr marL="457200" lvl="0" indent="0" algn="l" rtl="0">
              <a:spcBef>
                <a:spcPts val="0"/>
              </a:spcBef>
              <a:spcAft>
                <a:spcPts val="0"/>
              </a:spcAft>
              <a:buNone/>
            </a:pPr>
            <a:endParaRPr dirty="0">
              <a:solidFill>
                <a:srgbClr val="FFFFFF"/>
              </a:solidFill>
              <a:latin typeface="Lato"/>
              <a:ea typeface="Lato"/>
              <a:cs typeface="Lato"/>
              <a:sym typeface="Lato"/>
            </a:endParaRPr>
          </a:p>
        </p:txBody>
      </p:sp>
      <p:pic>
        <p:nvPicPr>
          <p:cNvPr id="386" name="Google Shape;386;p43" descr="default"/>
          <p:cNvPicPr preferRelativeResize="0"/>
          <p:nvPr/>
        </p:nvPicPr>
        <p:blipFill>
          <a:blip r:embed="rId3">
            <a:alphaModFix/>
          </a:blip>
          <a:stretch>
            <a:fillRect/>
          </a:stretch>
        </p:blipFill>
        <p:spPr>
          <a:xfrm>
            <a:off x="112925" y="4110825"/>
            <a:ext cx="896225" cy="944225"/>
          </a:xfrm>
          <a:prstGeom prst="rect">
            <a:avLst/>
          </a:prstGeom>
          <a:noFill/>
          <a:ln>
            <a:noFill/>
          </a:ln>
        </p:spPr>
      </p:pic>
      <p:pic>
        <p:nvPicPr>
          <p:cNvPr id="387" name="Google Shape;387;p43"/>
          <p:cNvPicPr preferRelativeResize="0"/>
          <p:nvPr/>
        </p:nvPicPr>
        <p:blipFill>
          <a:blip r:embed="rId4">
            <a:alphaModFix/>
          </a:blip>
          <a:stretch>
            <a:fillRect/>
          </a:stretch>
        </p:blipFill>
        <p:spPr>
          <a:xfrm>
            <a:off x="4630750" y="2839875"/>
            <a:ext cx="1952900" cy="2133825"/>
          </a:xfrm>
          <a:prstGeom prst="rect">
            <a:avLst/>
          </a:prstGeom>
          <a:noFill/>
          <a:ln>
            <a:noFill/>
          </a:ln>
        </p:spPr>
      </p:pic>
      <p:pic>
        <p:nvPicPr>
          <p:cNvPr id="388" name="Google Shape;388;p43"/>
          <p:cNvPicPr preferRelativeResize="0"/>
          <p:nvPr/>
        </p:nvPicPr>
        <p:blipFill>
          <a:blip r:embed="rId5">
            <a:alphaModFix/>
          </a:blip>
          <a:stretch>
            <a:fillRect/>
          </a:stretch>
        </p:blipFill>
        <p:spPr>
          <a:xfrm>
            <a:off x="6781700" y="2839875"/>
            <a:ext cx="1632575" cy="1625517"/>
          </a:xfrm>
          <a:prstGeom prst="rect">
            <a:avLst/>
          </a:prstGeom>
          <a:noFill/>
          <a:ln>
            <a:noFill/>
          </a:ln>
        </p:spPr>
      </p:pic>
      <p:pic>
        <p:nvPicPr>
          <p:cNvPr id="389" name="Google Shape;389;p43"/>
          <p:cNvPicPr preferRelativeResize="0"/>
          <p:nvPr/>
        </p:nvPicPr>
        <p:blipFill>
          <a:blip r:embed="rId6">
            <a:alphaModFix/>
          </a:blip>
          <a:stretch>
            <a:fillRect/>
          </a:stretch>
        </p:blipFill>
        <p:spPr>
          <a:xfrm>
            <a:off x="5535850" y="878475"/>
            <a:ext cx="2350300" cy="186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2105100" y="421900"/>
            <a:ext cx="7038900" cy="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Motor Selection</a:t>
            </a:r>
            <a:endParaRPr/>
          </a:p>
          <a:p>
            <a:pPr marL="0" lvl="0" indent="0" algn="l" rtl="0">
              <a:spcBef>
                <a:spcPts val="0"/>
              </a:spcBef>
              <a:spcAft>
                <a:spcPts val="0"/>
              </a:spcAft>
              <a:buNone/>
            </a:pPr>
            <a:r>
              <a:rPr lang="en" sz="1800">
                <a:solidFill>
                  <a:srgbClr val="FFFFFF"/>
                </a:solidFill>
                <a:latin typeface="Lato"/>
                <a:ea typeface="Lato"/>
                <a:cs typeface="Lato"/>
                <a:sym typeface="Lato"/>
              </a:rPr>
              <a:t>Groschopp 24V DC Brushless Motor 7122</a:t>
            </a:r>
            <a:r>
              <a:rPr lang="en"/>
              <a:t> </a:t>
            </a:r>
            <a:endParaRPr/>
          </a:p>
        </p:txBody>
      </p:sp>
      <p:pic>
        <p:nvPicPr>
          <p:cNvPr id="395" name="Google Shape;395;p44"/>
          <p:cNvPicPr preferRelativeResize="0"/>
          <p:nvPr/>
        </p:nvPicPr>
        <p:blipFill>
          <a:blip r:embed="rId3">
            <a:alphaModFix/>
          </a:blip>
          <a:stretch>
            <a:fillRect/>
          </a:stretch>
        </p:blipFill>
        <p:spPr>
          <a:xfrm>
            <a:off x="39325" y="154488"/>
            <a:ext cx="2096750" cy="1505025"/>
          </a:xfrm>
          <a:prstGeom prst="rect">
            <a:avLst/>
          </a:prstGeom>
          <a:noFill/>
          <a:ln>
            <a:noFill/>
          </a:ln>
        </p:spPr>
      </p:pic>
      <p:sp>
        <p:nvSpPr>
          <p:cNvPr id="396" name="Google Shape;396;p44"/>
          <p:cNvSpPr txBox="1"/>
          <p:nvPr/>
        </p:nvSpPr>
        <p:spPr>
          <a:xfrm>
            <a:off x="2190600" y="1264900"/>
            <a:ext cx="6253800" cy="16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Speed: 2,900 rpm</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Torque: 4.4 in-lb (70.4in-oz)</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Power: 0.2 hp</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Will use encoder for positioning feedback</a:t>
            </a:r>
            <a:endParaRPr sz="1800">
              <a:solidFill>
                <a:srgbClr val="FFFFFF"/>
              </a:solidFill>
              <a:latin typeface="Lato"/>
              <a:ea typeface="Lato"/>
              <a:cs typeface="Lato"/>
              <a:sym typeface="Lato"/>
            </a:endParaRPr>
          </a:p>
        </p:txBody>
      </p:sp>
      <p:pic>
        <p:nvPicPr>
          <p:cNvPr id="397" name="Google Shape;397;p44"/>
          <p:cNvPicPr preferRelativeResize="0"/>
          <p:nvPr/>
        </p:nvPicPr>
        <p:blipFill>
          <a:blip r:embed="rId4">
            <a:alphaModFix/>
          </a:blip>
          <a:stretch>
            <a:fillRect/>
          </a:stretch>
        </p:blipFill>
        <p:spPr>
          <a:xfrm>
            <a:off x="4444925" y="2769622"/>
            <a:ext cx="4572000" cy="2028725"/>
          </a:xfrm>
          <a:prstGeom prst="rect">
            <a:avLst/>
          </a:prstGeom>
          <a:noFill/>
          <a:ln>
            <a:noFill/>
          </a:ln>
        </p:spPr>
      </p:pic>
      <p:sp>
        <p:nvSpPr>
          <p:cNvPr id="398" name="Google Shape;398;p44"/>
          <p:cNvSpPr txBox="1"/>
          <p:nvPr/>
        </p:nvSpPr>
        <p:spPr>
          <a:xfrm>
            <a:off x="374525" y="3250575"/>
            <a:ext cx="40704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This motor is compact while delivering more than the required power needed!</a:t>
            </a:r>
            <a:endParaRPr sz="1800">
              <a:solidFill>
                <a:srgbClr val="FFFF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Gear Train Calculations and Selection</a:t>
            </a:r>
            <a:endParaRPr/>
          </a:p>
        </p:txBody>
      </p:sp>
      <p:pic>
        <p:nvPicPr>
          <p:cNvPr id="404" name="Google Shape;404;p45"/>
          <p:cNvPicPr preferRelativeResize="0"/>
          <p:nvPr/>
        </p:nvPicPr>
        <p:blipFill>
          <a:blip r:embed="rId3">
            <a:alphaModFix/>
          </a:blip>
          <a:stretch>
            <a:fillRect/>
          </a:stretch>
        </p:blipFill>
        <p:spPr>
          <a:xfrm>
            <a:off x="4336849" y="1226775"/>
            <a:ext cx="3124850" cy="1579450"/>
          </a:xfrm>
          <a:prstGeom prst="rect">
            <a:avLst/>
          </a:prstGeom>
          <a:noFill/>
          <a:ln>
            <a:noFill/>
          </a:ln>
        </p:spPr>
      </p:pic>
      <p:pic>
        <p:nvPicPr>
          <p:cNvPr id="405" name="Google Shape;405;p45"/>
          <p:cNvPicPr preferRelativeResize="0"/>
          <p:nvPr/>
        </p:nvPicPr>
        <p:blipFill>
          <a:blip r:embed="rId4">
            <a:alphaModFix/>
          </a:blip>
          <a:stretch>
            <a:fillRect/>
          </a:stretch>
        </p:blipFill>
        <p:spPr>
          <a:xfrm>
            <a:off x="1220725" y="1226775"/>
            <a:ext cx="2133600" cy="3314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6684950" y="206975"/>
            <a:ext cx="2282400" cy="120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Circuit </a:t>
            </a:r>
            <a:endParaRPr/>
          </a:p>
          <a:p>
            <a:pPr marL="0" lvl="0" indent="0" algn="r" rtl="0">
              <a:spcBef>
                <a:spcPts val="0"/>
              </a:spcBef>
              <a:spcAft>
                <a:spcPts val="0"/>
              </a:spcAft>
              <a:buNone/>
            </a:pPr>
            <a:r>
              <a:rPr lang="en"/>
              <a:t>Diagram</a:t>
            </a:r>
            <a:endParaRPr/>
          </a:p>
        </p:txBody>
      </p:sp>
      <p:pic>
        <p:nvPicPr>
          <p:cNvPr id="417" name="Google Shape;417;p47"/>
          <p:cNvPicPr preferRelativeResize="0"/>
          <p:nvPr/>
        </p:nvPicPr>
        <p:blipFill>
          <a:blip r:embed="rId3">
            <a:alphaModFix/>
          </a:blip>
          <a:stretch>
            <a:fillRect/>
          </a:stretch>
        </p:blipFill>
        <p:spPr>
          <a:xfrm>
            <a:off x="148519" y="424081"/>
            <a:ext cx="6380150" cy="444563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Ultrasonic Sensors</a:t>
            </a:r>
            <a:endParaRPr/>
          </a:p>
        </p:txBody>
      </p:sp>
      <p:sp>
        <p:nvSpPr>
          <p:cNvPr id="423" name="Google Shape;423;p48"/>
          <p:cNvSpPr txBox="1">
            <a:spLocks noGrp="1"/>
          </p:cNvSpPr>
          <p:nvPr>
            <p:ph type="body" idx="1"/>
          </p:nvPr>
        </p:nvSpPr>
        <p:spPr>
          <a:xfrm>
            <a:off x="276050" y="1567550"/>
            <a:ext cx="5381700" cy="2911200"/>
          </a:xfrm>
          <a:prstGeom prst="rect">
            <a:avLst/>
          </a:prstGeom>
        </p:spPr>
        <p:txBody>
          <a:bodyPr spcFirstLastPara="1" wrap="square" lIns="91425" tIns="91425" rIns="91425" bIns="91425" anchor="t" anchorCtr="0">
            <a:noAutofit/>
          </a:bodyPr>
          <a:lstStyle/>
          <a:p>
            <a:pPr marL="457200" lvl="0" indent="-311150" algn="l" rtl="0">
              <a:spcBef>
                <a:spcPts val="2400"/>
              </a:spcBef>
              <a:spcAft>
                <a:spcPts val="0"/>
              </a:spcAft>
              <a:buSzPts val="1300"/>
              <a:buChar char="●"/>
            </a:pPr>
            <a:r>
              <a:rPr lang="en" sz="1400">
                <a:solidFill>
                  <a:srgbClr val="FFFFFF"/>
                </a:solidFill>
              </a:rPr>
              <a:t>Parallax PING Ultrasonic Sensor</a:t>
            </a:r>
            <a:endParaRPr sz="2300" b="1">
              <a:solidFill>
                <a:srgbClr val="000000"/>
              </a:solidFill>
              <a:latin typeface="Arial"/>
              <a:ea typeface="Arial"/>
              <a:cs typeface="Arial"/>
              <a:sym typeface="Arial"/>
            </a:endParaRPr>
          </a:p>
          <a:p>
            <a:pPr marL="457200" lvl="0" indent="-311150" algn="l" rtl="0">
              <a:spcBef>
                <a:spcPts val="0"/>
              </a:spcBef>
              <a:spcAft>
                <a:spcPts val="0"/>
              </a:spcAft>
              <a:buSzPts val="1300"/>
              <a:buChar char="●"/>
            </a:pPr>
            <a:r>
              <a:rPr lang="en"/>
              <a:t>20mA</a:t>
            </a:r>
            <a:endParaRPr/>
          </a:p>
          <a:p>
            <a:pPr marL="457200" lvl="0" indent="-311150" algn="l" rtl="0">
              <a:spcBef>
                <a:spcPts val="0"/>
              </a:spcBef>
              <a:spcAft>
                <a:spcPts val="0"/>
              </a:spcAft>
              <a:buSzPts val="1300"/>
              <a:buChar char="●"/>
            </a:pPr>
            <a:r>
              <a:rPr lang="en"/>
              <a:t>Total of 3 Sensors:</a:t>
            </a:r>
            <a:endParaRPr/>
          </a:p>
          <a:p>
            <a:pPr marL="914400" lvl="1" indent="-298450" algn="l" rtl="0">
              <a:spcBef>
                <a:spcPts val="0"/>
              </a:spcBef>
              <a:spcAft>
                <a:spcPts val="0"/>
              </a:spcAft>
              <a:buSzPts val="1100"/>
              <a:buChar char="○"/>
            </a:pPr>
            <a:r>
              <a:rPr lang="en"/>
              <a:t>1 Mounted straight ahead</a:t>
            </a:r>
            <a:endParaRPr/>
          </a:p>
          <a:p>
            <a:pPr marL="914400" lvl="1" indent="-298450" algn="l" rtl="0">
              <a:spcBef>
                <a:spcPts val="0"/>
              </a:spcBef>
              <a:spcAft>
                <a:spcPts val="0"/>
              </a:spcAft>
              <a:buSzPts val="1100"/>
              <a:buChar char="○"/>
            </a:pPr>
            <a:r>
              <a:rPr lang="en"/>
              <a:t>2 Mounted at 45 degrees </a:t>
            </a:r>
            <a:endParaRPr/>
          </a:p>
          <a:p>
            <a:pPr marL="457200" lvl="0" indent="-311150" algn="l" rtl="0">
              <a:spcBef>
                <a:spcPts val="0"/>
              </a:spcBef>
              <a:spcAft>
                <a:spcPts val="0"/>
              </a:spcAft>
              <a:buSzPts val="1300"/>
              <a:buChar char="●"/>
            </a:pPr>
            <a:r>
              <a:rPr lang="en"/>
              <a:t>Sensing range of 2 cm - 3m</a:t>
            </a:r>
            <a:endParaRPr/>
          </a:p>
          <a:p>
            <a:pPr marL="457200" lvl="0" indent="0" algn="l" rtl="0">
              <a:spcBef>
                <a:spcPts val="1600"/>
              </a:spcBef>
              <a:spcAft>
                <a:spcPts val="1600"/>
              </a:spcAft>
              <a:buNone/>
            </a:pPr>
            <a:endParaRPr/>
          </a:p>
        </p:txBody>
      </p:sp>
      <p:pic>
        <p:nvPicPr>
          <p:cNvPr id="424" name="Google Shape;424;p48"/>
          <p:cNvPicPr preferRelativeResize="0"/>
          <p:nvPr/>
        </p:nvPicPr>
        <p:blipFill>
          <a:blip r:embed="rId3">
            <a:alphaModFix/>
          </a:blip>
          <a:stretch>
            <a:fillRect/>
          </a:stretch>
        </p:blipFill>
        <p:spPr>
          <a:xfrm>
            <a:off x="5807550" y="393750"/>
            <a:ext cx="2925475" cy="1926525"/>
          </a:xfrm>
          <a:prstGeom prst="rect">
            <a:avLst/>
          </a:prstGeom>
          <a:noFill/>
          <a:ln>
            <a:noFill/>
          </a:ln>
        </p:spPr>
      </p:pic>
      <p:pic>
        <p:nvPicPr>
          <p:cNvPr id="425" name="Google Shape;425;p48"/>
          <p:cNvPicPr preferRelativeResize="0"/>
          <p:nvPr/>
        </p:nvPicPr>
        <p:blipFill>
          <a:blip r:embed="rId4">
            <a:alphaModFix/>
          </a:blip>
          <a:stretch>
            <a:fillRect/>
          </a:stretch>
        </p:blipFill>
        <p:spPr>
          <a:xfrm>
            <a:off x="5679550" y="2472650"/>
            <a:ext cx="3181451" cy="25041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Ultrasonic Sensors Testing (Object Far)</a:t>
            </a:r>
            <a:endParaRPr/>
          </a:p>
          <a:p>
            <a:pPr marL="0" lvl="0" indent="0" algn="l" rtl="0">
              <a:spcBef>
                <a:spcPts val="0"/>
              </a:spcBef>
              <a:spcAft>
                <a:spcPts val="0"/>
              </a:spcAft>
              <a:buNone/>
            </a:pPr>
            <a:endParaRPr/>
          </a:p>
        </p:txBody>
      </p:sp>
      <p:sp>
        <p:nvSpPr>
          <p:cNvPr id="431" name="Google Shape;431;p49"/>
          <p:cNvSpPr txBox="1">
            <a:spLocks noGrp="1"/>
          </p:cNvSpPr>
          <p:nvPr>
            <p:ph type="body" idx="1"/>
          </p:nvPr>
        </p:nvSpPr>
        <p:spPr>
          <a:xfrm>
            <a:off x="233325" y="3621250"/>
            <a:ext cx="4385700" cy="13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When an object is far enough away that it won’t interfere with the robot, the sensors simply record its distance and the robot continues on its path</a:t>
            </a:r>
            <a:endParaRPr/>
          </a:p>
        </p:txBody>
      </p:sp>
      <p:pic>
        <p:nvPicPr>
          <p:cNvPr id="432" name="Google Shape;432;p49"/>
          <p:cNvPicPr preferRelativeResize="0"/>
          <p:nvPr/>
        </p:nvPicPr>
        <p:blipFill>
          <a:blip r:embed="rId3">
            <a:alphaModFix/>
          </a:blip>
          <a:stretch>
            <a:fillRect/>
          </a:stretch>
        </p:blipFill>
        <p:spPr>
          <a:xfrm>
            <a:off x="4995176" y="1105325"/>
            <a:ext cx="2876739" cy="3835652"/>
          </a:xfrm>
          <a:prstGeom prst="rect">
            <a:avLst/>
          </a:prstGeom>
          <a:noFill/>
          <a:ln>
            <a:noFill/>
          </a:ln>
        </p:spPr>
      </p:pic>
      <p:pic>
        <p:nvPicPr>
          <p:cNvPr id="433" name="Google Shape;433;p49"/>
          <p:cNvPicPr preferRelativeResize="0"/>
          <p:nvPr/>
        </p:nvPicPr>
        <p:blipFill>
          <a:blip r:embed="rId4">
            <a:alphaModFix/>
          </a:blip>
          <a:stretch>
            <a:fillRect/>
          </a:stretch>
        </p:blipFill>
        <p:spPr>
          <a:xfrm>
            <a:off x="500669" y="1105325"/>
            <a:ext cx="4385699" cy="2455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Ultrasonic Sensors Testing (Object Near) </a:t>
            </a:r>
            <a:endParaRPr/>
          </a:p>
          <a:p>
            <a:pPr marL="0" lvl="0" indent="0" algn="l" rtl="0">
              <a:spcBef>
                <a:spcPts val="0"/>
              </a:spcBef>
              <a:spcAft>
                <a:spcPts val="0"/>
              </a:spcAft>
              <a:buNone/>
            </a:pPr>
            <a:endParaRPr/>
          </a:p>
        </p:txBody>
      </p:sp>
      <p:sp>
        <p:nvSpPr>
          <p:cNvPr id="439" name="Google Shape;439;p50"/>
          <p:cNvSpPr txBox="1">
            <a:spLocks noGrp="1"/>
          </p:cNvSpPr>
          <p:nvPr>
            <p:ph type="body" idx="1"/>
          </p:nvPr>
        </p:nvSpPr>
        <p:spPr>
          <a:xfrm>
            <a:off x="286425" y="3599100"/>
            <a:ext cx="4611300" cy="138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When an object gets too close to the robot, they read a -1 value and show a “Low” warning. This tells the robot that it is about to collide with an object and needs to stop and swivel around the object in order to complete it’s path</a:t>
            </a:r>
            <a:endParaRPr/>
          </a:p>
        </p:txBody>
      </p:sp>
      <p:pic>
        <p:nvPicPr>
          <p:cNvPr id="440" name="Google Shape;440;p50"/>
          <p:cNvPicPr preferRelativeResize="0"/>
          <p:nvPr/>
        </p:nvPicPr>
        <p:blipFill>
          <a:blip r:embed="rId3">
            <a:alphaModFix/>
          </a:blip>
          <a:stretch>
            <a:fillRect/>
          </a:stretch>
        </p:blipFill>
        <p:spPr>
          <a:xfrm rot="5400000">
            <a:off x="4767998" y="1561675"/>
            <a:ext cx="3704551" cy="2778429"/>
          </a:xfrm>
          <a:prstGeom prst="rect">
            <a:avLst/>
          </a:prstGeom>
          <a:noFill/>
          <a:ln>
            <a:noFill/>
          </a:ln>
        </p:spPr>
      </p:pic>
      <p:pic>
        <p:nvPicPr>
          <p:cNvPr id="441" name="Google Shape;441;p50"/>
          <p:cNvPicPr preferRelativeResize="0"/>
          <p:nvPr/>
        </p:nvPicPr>
        <p:blipFill rotWithShape="1">
          <a:blip r:embed="rId4">
            <a:alphaModFix/>
          </a:blip>
          <a:srcRect t="52669"/>
          <a:stretch/>
        </p:blipFill>
        <p:spPr>
          <a:xfrm>
            <a:off x="919968" y="1098626"/>
            <a:ext cx="3857626" cy="24344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Alarm</a:t>
            </a:r>
            <a:endParaRPr/>
          </a:p>
        </p:txBody>
      </p:sp>
      <p:sp>
        <p:nvSpPr>
          <p:cNvPr id="447" name="Google Shape;447;p5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Large Piezo Alarm</a:t>
            </a:r>
            <a:endParaRPr/>
          </a:p>
          <a:p>
            <a:pPr marL="457200" lvl="0" indent="-311150" algn="l" rtl="0">
              <a:spcBef>
                <a:spcPts val="0"/>
              </a:spcBef>
              <a:spcAft>
                <a:spcPts val="0"/>
              </a:spcAft>
              <a:buSzPts val="1300"/>
              <a:buChar char="●"/>
            </a:pPr>
            <a:r>
              <a:rPr lang="en"/>
              <a:t>2-18 V dc</a:t>
            </a:r>
            <a:endParaRPr/>
          </a:p>
          <a:p>
            <a:pPr marL="914400" lvl="1" indent="-298450" algn="l" rtl="0">
              <a:spcBef>
                <a:spcPts val="0"/>
              </a:spcBef>
              <a:spcAft>
                <a:spcPts val="0"/>
              </a:spcAft>
              <a:buSzPts val="1100"/>
              <a:buChar char="○"/>
            </a:pPr>
            <a:r>
              <a:rPr lang="en"/>
              <a:t>No resistor</a:t>
            </a:r>
            <a:endParaRPr/>
          </a:p>
          <a:p>
            <a:pPr marL="457200" lvl="0" indent="-311150" algn="l" rtl="0">
              <a:spcBef>
                <a:spcPts val="0"/>
              </a:spcBef>
              <a:spcAft>
                <a:spcPts val="0"/>
              </a:spcAft>
              <a:buSzPts val="1300"/>
              <a:buChar char="●"/>
            </a:pPr>
            <a:r>
              <a:rPr lang="en"/>
              <a:t>Puts out 100 dB @ 3KHz</a:t>
            </a:r>
            <a:endParaRPr/>
          </a:p>
          <a:p>
            <a:pPr marL="914400" lvl="1" indent="-298450" algn="l" rtl="0">
              <a:spcBef>
                <a:spcPts val="0"/>
              </a:spcBef>
              <a:spcAft>
                <a:spcPts val="0"/>
              </a:spcAft>
              <a:buSzPts val="1100"/>
              <a:buChar char="○"/>
            </a:pPr>
            <a:r>
              <a:rPr lang="en"/>
              <a:t>Equivalent to average motorcycle</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
              <a:t>Alerts user when it arrives with medicine</a:t>
            </a:r>
            <a:endParaRPr/>
          </a:p>
          <a:p>
            <a:pPr marL="914400" lvl="1" indent="-298450" algn="l" rtl="0">
              <a:spcBef>
                <a:spcPts val="0"/>
              </a:spcBef>
              <a:spcAft>
                <a:spcPts val="0"/>
              </a:spcAft>
              <a:buSzPts val="1100"/>
              <a:buChar char="○"/>
            </a:pPr>
            <a:r>
              <a:rPr lang="en"/>
              <a:t>If it becomes stuck</a:t>
            </a:r>
            <a:endParaRPr/>
          </a:p>
          <a:p>
            <a:pPr marL="914400" lvl="1" indent="-298450" algn="l" rtl="0">
              <a:spcBef>
                <a:spcPts val="0"/>
              </a:spcBef>
              <a:spcAft>
                <a:spcPts val="0"/>
              </a:spcAft>
              <a:buSzPts val="1100"/>
              <a:buChar char="○"/>
            </a:pPr>
            <a:r>
              <a:rPr lang="en"/>
              <a:t>Whatever assistance it needs</a:t>
            </a:r>
            <a:endParaRPr/>
          </a:p>
        </p:txBody>
      </p:sp>
      <p:pic>
        <p:nvPicPr>
          <p:cNvPr id="448" name="Google Shape;448;p51"/>
          <p:cNvPicPr preferRelativeResize="0"/>
          <p:nvPr/>
        </p:nvPicPr>
        <p:blipFill>
          <a:blip r:embed="rId3">
            <a:alphaModFix/>
          </a:blip>
          <a:stretch>
            <a:fillRect/>
          </a:stretch>
        </p:blipFill>
        <p:spPr>
          <a:xfrm>
            <a:off x="6031938" y="1033450"/>
            <a:ext cx="2600325" cy="3076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Selection</a:t>
            </a:r>
            <a:endParaRPr/>
          </a:p>
        </p:txBody>
      </p:sp>
      <p:sp>
        <p:nvSpPr>
          <p:cNvPr id="454" name="Google Shape;454;p52"/>
          <p:cNvSpPr txBox="1">
            <a:spLocks noGrp="1"/>
          </p:cNvSpPr>
          <p:nvPr>
            <p:ph type="body" idx="1"/>
          </p:nvPr>
        </p:nvSpPr>
        <p:spPr>
          <a:xfrm>
            <a:off x="1297500" y="1219825"/>
            <a:ext cx="34548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Two 12 volt 9 Ah batteries wired in series to get the desired voltage for the drive motors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55" name="Google Shape;455;p52"/>
          <p:cNvPicPr preferRelativeResize="0"/>
          <p:nvPr/>
        </p:nvPicPr>
        <p:blipFill>
          <a:blip r:embed="rId3">
            <a:alphaModFix/>
          </a:blip>
          <a:stretch>
            <a:fillRect/>
          </a:stretch>
        </p:blipFill>
        <p:spPr>
          <a:xfrm>
            <a:off x="1431851" y="1898377"/>
            <a:ext cx="2482576" cy="1521800"/>
          </a:xfrm>
          <a:prstGeom prst="rect">
            <a:avLst/>
          </a:prstGeom>
          <a:noFill/>
          <a:ln>
            <a:noFill/>
          </a:ln>
        </p:spPr>
      </p:pic>
      <p:pic>
        <p:nvPicPr>
          <p:cNvPr id="456" name="Google Shape;456;p52"/>
          <p:cNvPicPr preferRelativeResize="0"/>
          <p:nvPr/>
        </p:nvPicPr>
        <p:blipFill>
          <a:blip r:embed="rId4">
            <a:alphaModFix/>
          </a:blip>
          <a:stretch>
            <a:fillRect/>
          </a:stretch>
        </p:blipFill>
        <p:spPr>
          <a:xfrm>
            <a:off x="1431850" y="3582403"/>
            <a:ext cx="2256900" cy="1179358"/>
          </a:xfrm>
          <a:prstGeom prst="rect">
            <a:avLst/>
          </a:prstGeom>
          <a:noFill/>
          <a:ln>
            <a:noFill/>
          </a:ln>
        </p:spPr>
      </p:pic>
      <p:pic>
        <p:nvPicPr>
          <p:cNvPr id="457" name="Google Shape;457;p52"/>
          <p:cNvPicPr preferRelativeResize="0"/>
          <p:nvPr/>
        </p:nvPicPr>
        <p:blipFill>
          <a:blip r:embed="rId5">
            <a:alphaModFix/>
          </a:blip>
          <a:stretch>
            <a:fillRect/>
          </a:stretch>
        </p:blipFill>
        <p:spPr>
          <a:xfrm>
            <a:off x="5223425" y="3582388"/>
            <a:ext cx="2227250" cy="445450"/>
          </a:xfrm>
          <a:prstGeom prst="rect">
            <a:avLst/>
          </a:prstGeom>
          <a:noFill/>
          <a:ln>
            <a:noFill/>
          </a:ln>
        </p:spPr>
      </p:pic>
      <p:pic>
        <p:nvPicPr>
          <p:cNvPr id="458" name="Google Shape;458;p52"/>
          <p:cNvPicPr preferRelativeResize="0"/>
          <p:nvPr/>
        </p:nvPicPr>
        <p:blipFill>
          <a:blip r:embed="rId6">
            <a:alphaModFix/>
          </a:blip>
          <a:stretch>
            <a:fillRect/>
          </a:stretch>
        </p:blipFill>
        <p:spPr>
          <a:xfrm>
            <a:off x="5223425" y="1904161"/>
            <a:ext cx="1521800" cy="1521800"/>
          </a:xfrm>
          <a:prstGeom prst="rect">
            <a:avLst/>
          </a:prstGeom>
          <a:noFill/>
          <a:ln>
            <a:noFill/>
          </a:ln>
        </p:spPr>
      </p:pic>
      <p:sp>
        <p:nvSpPr>
          <p:cNvPr id="459" name="Google Shape;459;p52"/>
          <p:cNvSpPr txBox="1">
            <a:spLocks noGrp="1"/>
          </p:cNvSpPr>
          <p:nvPr>
            <p:ph type="body" idx="1"/>
          </p:nvPr>
        </p:nvSpPr>
        <p:spPr>
          <a:xfrm>
            <a:off x="5021400" y="1219825"/>
            <a:ext cx="34548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One 12 volt 2 amp battery pack to meet the requirement to power the indexing motor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Tug</a:t>
            </a:r>
            <a:endParaRPr sz="3000"/>
          </a:p>
        </p:txBody>
      </p:sp>
      <p:sp>
        <p:nvSpPr>
          <p:cNvPr id="154" name="Google Shape;154;p16"/>
          <p:cNvSpPr txBox="1">
            <a:spLocks noGrp="1"/>
          </p:cNvSpPr>
          <p:nvPr>
            <p:ph type="body" idx="1"/>
          </p:nvPr>
        </p:nvSpPr>
        <p:spPr>
          <a:xfrm>
            <a:off x="884700" y="914100"/>
            <a:ext cx="5925000" cy="436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Developed by Aethon</a:t>
            </a:r>
            <a:endParaRPr sz="1800"/>
          </a:p>
          <a:p>
            <a:pPr marL="457200" lvl="0" indent="-342900" algn="l" rtl="0">
              <a:spcBef>
                <a:spcPts val="0"/>
              </a:spcBef>
              <a:spcAft>
                <a:spcPts val="0"/>
              </a:spcAft>
              <a:buSzPts val="1800"/>
              <a:buChar char="●"/>
            </a:pPr>
            <a:r>
              <a:rPr lang="en" sz="1800"/>
              <a:t>Fully autonomous hospital robot </a:t>
            </a:r>
            <a:endParaRPr sz="1800"/>
          </a:p>
          <a:p>
            <a:pPr marL="914400" lvl="1" indent="-317500" algn="l" rtl="0">
              <a:spcBef>
                <a:spcPts val="0"/>
              </a:spcBef>
              <a:spcAft>
                <a:spcPts val="0"/>
              </a:spcAft>
              <a:buSzPts val="1400"/>
              <a:buChar char="○"/>
            </a:pPr>
            <a:r>
              <a:rPr lang="en" sz="1400"/>
              <a:t>Delivers food and medicine  to different parts of the hospital</a:t>
            </a:r>
            <a:endParaRPr sz="1400"/>
          </a:p>
          <a:p>
            <a:pPr marL="457200" lvl="0" indent="-342900" algn="l" rtl="0">
              <a:spcBef>
                <a:spcPts val="0"/>
              </a:spcBef>
              <a:spcAft>
                <a:spcPts val="0"/>
              </a:spcAft>
              <a:buSzPts val="1800"/>
              <a:buChar char="●"/>
            </a:pPr>
            <a:r>
              <a:rPr lang="en" sz="1800"/>
              <a:t>Uses LiDAR sensors to create 3D map of its surroundings</a:t>
            </a:r>
            <a:endParaRPr sz="1800"/>
          </a:p>
          <a:p>
            <a:pPr marL="457200" lvl="0" indent="-342900" algn="l" rtl="0">
              <a:spcBef>
                <a:spcPts val="0"/>
              </a:spcBef>
              <a:spcAft>
                <a:spcPts val="0"/>
              </a:spcAft>
              <a:buSzPts val="1800"/>
              <a:buChar char="●"/>
            </a:pPr>
            <a:r>
              <a:rPr lang="en" sz="1800"/>
              <a:t>Comes in different variants:</a:t>
            </a:r>
            <a:endParaRPr sz="1800"/>
          </a:p>
          <a:p>
            <a:pPr marL="914400" lvl="1" indent="-317500" algn="l" rtl="0">
              <a:spcBef>
                <a:spcPts val="0"/>
              </a:spcBef>
              <a:spcAft>
                <a:spcPts val="0"/>
              </a:spcAft>
              <a:buSzPts val="1400"/>
              <a:buChar char="○"/>
            </a:pPr>
            <a:r>
              <a:rPr lang="en" sz="1400"/>
              <a:t>T3, T3XL, The Drawer</a:t>
            </a:r>
            <a:endParaRPr sz="1400"/>
          </a:p>
          <a:p>
            <a:pPr marL="457200" lvl="0" indent="-342900" algn="l" rtl="0">
              <a:spcBef>
                <a:spcPts val="0"/>
              </a:spcBef>
              <a:spcAft>
                <a:spcPts val="0"/>
              </a:spcAft>
              <a:buSzPts val="1800"/>
              <a:buChar char="●"/>
            </a:pPr>
            <a:r>
              <a:rPr lang="en" sz="1800"/>
              <a:t>Can be monitored all around the world by Aethon’s control centers</a:t>
            </a:r>
            <a:endParaRPr sz="1800"/>
          </a:p>
          <a:p>
            <a:pPr marL="457200" lvl="0" indent="-342900" algn="l" rtl="0">
              <a:spcBef>
                <a:spcPts val="0"/>
              </a:spcBef>
              <a:spcAft>
                <a:spcPts val="0"/>
              </a:spcAft>
              <a:buSzPts val="1800"/>
              <a:buChar char="●"/>
            </a:pPr>
            <a:r>
              <a:rPr lang="en" sz="1800"/>
              <a:t>Max Payload: Depends on variation, starts at 1,000 lbs</a:t>
            </a:r>
            <a:endParaRPr sz="1800"/>
          </a:p>
          <a:p>
            <a:pPr marL="457200" lvl="0" indent="-342900" algn="l" rtl="0">
              <a:spcBef>
                <a:spcPts val="0"/>
              </a:spcBef>
              <a:spcAft>
                <a:spcPts val="0"/>
              </a:spcAft>
              <a:buSzPts val="1800"/>
              <a:buChar char="●"/>
            </a:pPr>
            <a:r>
              <a:rPr lang="en" sz="1800"/>
              <a:t>Battery Life: 10 hrs</a:t>
            </a:r>
            <a:endParaRPr sz="1800"/>
          </a:p>
        </p:txBody>
      </p:sp>
      <p:pic>
        <p:nvPicPr>
          <p:cNvPr id="155" name="Google Shape;155;p16"/>
          <p:cNvPicPr preferRelativeResize="0"/>
          <p:nvPr/>
        </p:nvPicPr>
        <p:blipFill rotWithShape="1">
          <a:blip r:embed="rId3">
            <a:alphaModFix/>
          </a:blip>
          <a:srcRect l="10292" t="7071" r="30553"/>
          <a:stretch/>
        </p:blipFill>
        <p:spPr>
          <a:xfrm>
            <a:off x="6809700" y="393750"/>
            <a:ext cx="1622750" cy="2230575"/>
          </a:xfrm>
          <a:prstGeom prst="rect">
            <a:avLst/>
          </a:prstGeom>
          <a:noFill/>
          <a:ln>
            <a:noFill/>
          </a:ln>
        </p:spPr>
      </p:pic>
      <p:pic>
        <p:nvPicPr>
          <p:cNvPr id="156" name="Google Shape;156;p16"/>
          <p:cNvPicPr preferRelativeResize="0"/>
          <p:nvPr/>
        </p:nvPicPr>
        <p:blipFill>
          <a:blip r:embed="rId4">
            <a:alphaModFix/>
          </a:blip>
          <a:stretch>
            <a:fillRect/>
          </a:stretch>
        </p:blipFill>
        <p:spPr>
          <a:xfrm>
            <a:off x="7106925" y="2726025"/>
            <a:ext cx="1707744" cy="2214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Development</a:t>
            </a:r>
            <a:endParaRPr sz="3600"/>
          </a:p>
        </p:txBody>
      </p:sp>
      <p:sp>
        <p:nvSpPr>
          <p:cNvPr id="465" name="Google Shape;465;p53"/>
          <p:cNvSpPr txBox="1">
            <a:spLocks noGrp="1"/>
          </p:cNvSpPr>
          <p:nvPr>
            <p:ph type="body" idx="1"/>
          </p:nvPr>
        </p:nvSpPr>
        <p:spPr>
          <a:xfrm>
            <a:off x="1560625" y="125652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At its core, the Medicine Delivery Robot is controlled by a Raspberry Pi. When powered on, the Raspberry Pi deploys the web application which allows the user to start the medicine delivery process. It also controls the motors, sensors, alarm, and medicine dispensing mechanism. </a:t>
            </a:r>
            <a:endParaRPr sz="2400"/>
          </a:p>
          <a:p>
            <a:pPr marL="0" lvl="0" indent="0" algn="l" rtl="0">
              <a:spcBef>
                <a:spcPts val="1600"/>
              </a:spcBef>
              <a:spcAft>
                <a:spcPts val="1600"/>
              </a:spcAft>
              <a:buNone/>
            </a:pPr>
            <a:endParaRPr sz="2400"/>
          </a:p>
        </p:txBody>
      </p:sp>
      <p:pic>
        <p:nvPicPr>
          <p:cNvPr id="466" name="Google Shape;466;p53"/>
          <p:cNvPicPr preferRelativeResize="0"/>
          <p:nvPr/>
        </p:nvPicPr>
        <p:blipFill>
          <a:blip r:embed="rId3">
            <a:alphaModFix/>
          </a:blip>
          <a:stretch>
            <a:fillRect/>
          </a:stretch>
        </p:blipFill>
        <p:spPr>
          <a:xfrm>
            <a:off x="-6" y="4229400"/>
            <a:ext cx="1027407" cy="914100"/>
          </a:xfrm>
          <a:prstGeom prst="rect">
            <a:avLst/>
          </a:prstGeom>
          <a:noFill/>
          <a:ln>
            <a:noFill/>
          </a:ln>
        </p:spPr>
      </p:pic>
      <p:pic>
        <p:nvPicPr>
          <p:cNvPr id="467" name="Google Shape;467;p53"/>
          <p:cNvPicPr preferRelativeResize="0"/>
          <p:nvPr/>
        </p:nvPicPr>
        <p:blipFill>
          <a:blip r:embed="rId4">
            <a:alphaModFix/>
          </a:blip>
          <a:stretch>
            <a:fillRect/>
          </a:stretch>
        </p:blipFill>
        <p:spPr>
          <a:xfrm>
            <a:off x="1027392" y="4167713"/>
            <a:ext cx="533232" cy="975774"/>
          </a:xfrm>
          <a:prstGeom prst="rect">
            <a:avLst/>
          </a:prstGeom>
          <a:noFill/>
          <a:ln>
            <a:noFill/>
          </a:ln>
        </p:spPr>
      </p:pic>
      <p:pic>
        <p:nvPicPr>
          <p:cNvPr id="468" name="Google Shape;468;p53"/>
          <p:cNvPicPr preferRelativeResize="0"/>
          <p:nvPr/>
        </p:nvPicPr>
        <p:blipFill>
          <a:blip r:embed="rId5">
            <a:alphaModFix/>
          </a:blip>
          <a:stretch>
            <a:fillRect/>
          </a:stretch>
        </p:blipFill>
        <p:spPr>
          <a:xfrm>
            <a:off x="1644675" y="4594475"/>
            <a:ext cx="1730649" cy="535300"/>
          </a:xfrm>
          <a:prstGeom prst="rect">
            <a:avLst/>
          </a:prstGeom>
          <a:noFill/>
          <a:ln>
            <a:noFill/>
          </a:ln>
        </p:spPr>
      </p:pic>
      <p:pic>
        <p:nvPicPr>
          <p:cNvPr id="469" name="Google Shape;469;p53"/>
          <p:cNvPicPr preferRelativeResize="0"/>
          <p:nvPr/>
        </p:nvPicPr>
        <p:blipFill>
          <a:blip r:embed="rId6">
            <a:alphaModFix/>
          </a:blip>
          <a:stretch>
            <a:fillRect/>
          </a:stretch>
        </p:blipFill>
        <p:spPr>
          <a:xfrm>
            <a:off x="3375325" y="4445624"/>
            <a:ext cx="1027400" cy="684147"/>
          </a:xfrm>
          <a:prstGeom prst="rect">
            <a:avLst/>
          </a:prstGeom>
          <a:noFill/>
          <a:ln>
            <a:noFill/>
          </a:ln>
        </p:spPr>
      </p:pic>
      <p:pic>
        <p:nvPicPr>
          <p:cNvPr id="470" name="Google Shape;470;p53"/>
          <p:cNvPicPr preferRelativeResize="0"/>
          <p:nvPr/>
        </p:nvPicPr>
        <p:blipFill>
          <a:blip r:embed="rId7">
            <a:alphaModFix/>
          </a:blip>
          <a:stretch>
            <a:fillRect/>
          </a:stretch>
        </p:blipFill>
        <p:spPr>
          <a:xfrm>
            <a:off x="4402733" y="4520051"/>
            <a:ext cx="896179" cy="684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Raspberry Pi 3B+ Control Board </a:t>
            </a:r>
            <a:endParaRPr/>
          </a:p>
        </p:txBody>
      </p:sp>
      <p:sp>
        <p:nvSpPr>
          <p:cNvPr id="476" name="Google Shape;476;p54"/>
          <p:cNvSpPr txBox="1">
            <a:spLocks noGrp="1"/>
          </p:cNvSpPr>
          <p:nvPr>
            <p:ph type="body" idx="1"/>
          </p:nvPr>
        </p:nvSpPr>
        <p:spPr>
          <a:xfrm>
            <a:off x="953975" y="1567550"/>
            <a:ext cx="44304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1.4GHz 64-bit quad core processor</a:t>
            </a:r>
            <a:endParaRPr sz="1800"/>
          </a:p>
          <a:p>
            <a:pPr marL="914400" lvl="1" indent="-317500" algn="l" rtl="0">
              <a:spcBef>
                <a:spcPts val="0"/>
              </a:spcBef>
              <a:spcAft>
                <a:spcPts val="0"/>
              </a:spcAft>
              <a:buSzPts val="1400"/>
              <a:buChar char="○"/>
            </a:pPr>
            <a:r>
              <a:rPr lang="en" sz="1400"/>
              <a:t>The brains of our robot</a:t>
            </a:r>
            <a:endParaRPr sz="1400"/>
          </a:p>
          <a:p>
            <a:pPr marL="457200" lvl="0" indent="-342900" algn="l" rtl="0">
              <a:spcBef>
                <a:spcPts val="0"/>
              </a:spcBef>
              <a:spcAft>
                <a:spcPts val="0"/>
              </a:spcAft>
              <a:buSzPts val="1800"/>
              <a:buChar char="●"/>
            </a:pPr>
            <a:r>
              <a:rPr lang="en" sz="1800"/>
              <a:t>5V &amp; 2.5A DC power input</a:t>
            </a:r>
            <a:endParaRPr sz="1800"/>
          </a:p>
          <a:p>
            <a:pPr marL="914400" lvl="1" indent="-317500" algn="l" rtl="0">
              <a:spcBef>
                <a:spcPts val="0"/>
              </a:spcBef>
              <a:spcAft>
                <a:spcPts val="0"/>
              </a:spcAft>
              <a:buSzPts val="1400"/>
              <a:buChar char="○"/>
            </a:pPr>
            <a:r>
              <a:rPr lang="en" sz="1400"/>
              <a:t>Will receive power from separate batteries</a:t>
            </a:r>
            <a:endParaRPr sz="1400"/>
          </a:p>
          <a:p>
            <a:pPr marL="457200" lvl="0" indent="-342900" algn="l" rtl="0">
              <a:spcBef>
                <a:spcPts val="0"/>
              </a:spcBef>
              <a:spcAft>
                <a:spcPts val="0"/>
              </a:spcAft>
              <a:buSzPts val="1800"/>
              <a:buChar char="●"/>
            </a:pPr>
            <a:r>
              <a:rPr lang="en" sz="1800"/>
              <a:t>Micro SD card to load our programs</a:t>
            </a:r>
            <a:endParaRPr sz="1800"/>
          </a:p>
          <a:p>
            <a:pPr marL="457200" lvl="0" indent="-342900" algn="l" rtl="0">
              <a:spcBef>
                <a:spcPts val="0"/>
              </a:spcBef>
              <a:spcAft>
                <a:spcPts val="0"/>
              </a:spcAft>
              <a:buSzPts val="1800"/>
              <a:buChar char="●"/>
            </a:pPr>
            <a:r>
              <a:rPr lang="en" sz="1800"/>
              <a:t>Programmed using Java</a:t>
            </a:r>
            <a:endParaRPr sz="1800"/>
          </a:p>
        </p:txBody>
      </p:sp>
      <p:pic>
        <p:nvPicPr>
          <p:cNvPr id="477" name="Google Shape;477;p54"/>
          <p:cNvPicPr preferRelativeResize="0"/>
          <p:nvPr/>
        </p:nvPicPr>
        <p:blipFill rotWithShape="1">
          <a:blip r:embed="rId3">
            <a:alphaModFix/>
          </a:blip>
          <a:srcRect l="10338" t="15664" r="8768" b="20449"/>
          <a:stretch/>
        </p:blipFill>
        <p:spPr>
          <a:xfrm>
            <a:off x="5384550" y="2074938"/>
            <a:ext cx="3601976" cy="1896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Interface</a:t>
            </a:r>
            <a:endParaRPr/>
          </a:p>
        </p:txBody>
      </p:sp>
      <p:pic>
        <p:nvPicPr>
          <p:cNvPr id="483" name="Google Shape;483;p55"/>
          <p:cNvPicPr preferRelativeResize="0"/>
          <p:nvPr/>
        </p:nvPicPr>
        <p:blipFill>
          <a:blip r:embed="rId3">
            <a:alphaModFix/>
          </a:blip>
          <a:stretch>
            <a:fillRect/>
          </a:stretch>
        </p:blipFill>
        <p:spPr>
          <a:xfrm>
            <a:off x="905333" y="935949"/>
            <a:ext cx="7333329" cy="3990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How it works</a:t>
            </a:r>
            <a:endParaRPr sz="3600"/>
          </a:p>
        </p:txBody>
      </p:sp>
      <p:sp>
        <p:nvSpPr>
          <p:cNvPr id="489" name="Google Shape;489;p56"/>
          <p:cNvSpPr txBox="1">
            <a:spLocks noGrp="1"/>
          </p:cNvSpPr>
          <p:nvPr>
            <p:ph type="body" idx="1"/>
          </p:nvPr>
        </p:nvSpPr>
        <p:spPr>
          <a:xfrm>
            <a:off x="5525075" y="1969450"/>
            <a:ext cx="3495300" cy="28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Connect the Robot to your Wifi</a:t>
            </a:r>
            <a:endParaRPr sz="1800"/>
          </a:p>
          <a:p>
            <a:pPr marL="0" lvl="0" indent="0" algn="l" rtl="0">
              <a:spcBef>
                <a:spcPts val="1600"/>
              </a:spcBef>
              <a:spcAft>
                <a:spcPts val="0"/>
              </a:spcAft>
              <a:buNone/>
            </a:pPr>
            <a:r>
              <a:rPr lang="en" sz="1800"/>
              <a:t>Go to the IP address connected to the robot </a:t>
            </a:r>
            <a:endParaRPr sz="1800"/>
          </a:p>
          <a:p>
            <a:pPr marL="0" lvl="0" indent="0" algn="l" rtl="0">
              <a:spcBef>
                <a:spcPts val="1600"/>
              </a:spcBef>
              <a:spcAft>
                <a:spcPts val="0"/>
              </a:spcAft>
              <a:buNone/>
            </a:pPr>
            <a:r>
              <a:rPr lang="en" sz="1800"/>
              <a:t>Set up delivery time and medicine </a:t>
            </a:r>
            <a:endParaRPr sz="1800"/>
          </a:p>
          <a:p>
            <a:pPr marL="0" lvl="0" indent="0" algn="l" rtl="0">
              <a:spcBef>
                <a:spcPts val="1600"/>
              </a:spcBef>
              <a:spcAft>
                <a:spcPts val="1600"/>
              </a:spcAft>
              <a:buNone/>
            </a:pPr>
            <a:endParaRPr/>
          </a:p>
        </p:txBody>
      </p:sp>
      <p:pic>
        <p:nvPicPr>
          <p:cNvPr id="490" name="Google Shape;490;p56"/>
          <p:cNvPicPr preferRelativeResize="0"/>
          <p:nvPr/>
        </p:nvPicPr>
        <p:blipFill>
          <a:blip r:embed="rId3">
            <a:alphaModFix/>
          </a:blip>
          <a:stretch>
            <a:fillRect/>
          </a:stretch>
        </p:blipFill>
        <p:spPr>
          <a:xfrm>
            <a:off x="129700" y="1969425"/>
            <a:ext cx="5242251" cy="2852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57"/>
          <p:cNvPicPr preferRelativeResize="0"/>
          <p:nvPr/>
        </p:nvPicPr>
        <p:blipFill>
          <a:blip r:embed="rId3">
            <a:alphaModFix/>
          </a:blip>
          <a:stretch>
            <a:fillRect/>
          </a:stretch>
        </p:blipFill>
        <p:spPr>
          <a:xfrm>
            <a:off x="131763" y="2571750"/>
            <a:ext cx="4820637" cy="2099100"/>
          </a:xfrm>
          <a:prstGeom prst="rect">
            <a:avLst/>
          </a:prstGeom>
          <a:noFill/>
          <a:ln>
            <a:noFill/>
          </a:ln>
        </p:spPr>
      </p:pic>
      <p:sp>
        <p:nvSpPr>
          <p:cNvPr id="496" name="Google Shape;496;p57"/>
          <p:cNvSpPr txBox="1">
            <a:spLocks noGrp="1"/>
          </p:cNvSpPr>
          <p:nvPr>
            <p:ph type="body" idx="1"/>
          </p:nvPr>
        </p:nvSpPr>
        <p:spPr>
          <a:xfrm>
            <a:off x="5189425" y="2289550"/>
            <a:ext cx="3658500" cy="26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If you do not have any times scheduled, it will show a message saying:</a:t>
            </a:r>
            <a:endParaRPr sz="1800"/>
          </a:p>
          <a:p>
            <a:pPr marL="0" lvl="0" indent="0" algn="l" rtl="0">
              <a:spcBef>
                <a:spcPts val="1600"/>
              </a:spcBef>
              <a:spcAft>
                <a:spcPts val="1600"/>
              </a:spcAft>
              <a:buNone/>
            </a:pPr>
            <a:r>
              <a:rPr lang="en" sz="1800"/>
              <a:t>	“You don’t have any times for delivery setup. You can schedule delivery times using the above option”</a:t>
            </a:r>
            <a:endParaRPr sz="1800"/>
          </a:p>
        </p:txBody>
      </p:sp>
      <p:sp>
        <p:nvSpPr>
          <p:cNvPr id="497" name="Google Shape;497;p57"/>
          <p:cNvSpPr/>
          <p:nvPr/>
        </p:nvSpPr>
        <p:spPr>
          <a:xfrm>
            <a:off x="2614600" y="3796650"/>
            <a:ext cx="1957400" cy="310925"/>
          </a:xfrm>
          <a:prstGeom prst="flowChartProcess">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7"/>
          <p:cNvSpPr/>
          <p:nvPr/>
        </p:nvSpPr>
        <p:spPr>
          <a:xfrm rot="-9031284">
            <a:off x="4623462" y="2999719"/>
            <a:ext cx="240196" cy="788651"/>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How it works</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8"/>
          <p:cNvSpPr txBox="1">
            <a:spLocks noGrp="1"/>
          </p:cNvSpPr>
          <p:nvPr>
            <p:ph type="title"/>
          </p:nvPr>
        </p:nvSpPr>
        <p:spPr>
          <a:xfrm>
            <a:off x="776275" y="2114700"/>
            <a:ext cx="1946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Delivery of Medicine</a:t>
            </a:r>
            <a:endParaRPr/>
          </a:p>
        </p:txBody>
      </p:sp>
      <p:pic>
        <p:nvPicPr>
          <p:cNvPr id="505" name="Google Shape;505;p58"/>
          <p:cNvPicPr preferRelativeResize="0"/>
          <p:nvPr/>
        </p:nvPicPr>
        <p:blipFill>
          <a:blip r:embed="rId3">
            <a:alphaModFix/>
          </a:blip>
          <a:stretch>
            <a:fillRect/>
          </a:stretch>
        </p:blipFill>
        <p:spPr>
          <a:xfrm>
            <a:off x="2972825" y="152400"/>
            <a:ext cx="4440175"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9"/>
          <p:cNvSpPr txBox="1">
            <a:spLocks noGrp="1"/>
          </p:cNvSpPr>
          <p:nvPr>
            <p:ph type="title"/>
          </p:nvPr>
        </p:nvSpPr>
        <p:spPr>
          <a:xfrm>
            <a:off x="1297500" y="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Animation of Robot</a:t>
            </a:r>
            <a:endParaRPr/>
          </a:p>
        </p:txBody>
      </p:sp>
      <p:sp>
        <p:nvSpPr>
          <p:cNvPr id="511" name="Google Shape;511;p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12" name="Google Shape;512;p59" title="Med Robot Aimation.mov">
            <a:hlinkClick r:id="rId3"/>
          </p:cNvPr>
          <p:cNvPicPr preferRelativeResize="0"/>
          <p:nvPr/>
        </p:nvPicPr>
        <p:blipFill>
          <a:blip r:embed="rId4">
            <a:alphaModFix/>
          </a:blip>
          <a:stretch>
            <a:fillRect/>
          </a:stretch>
        </p:blipFill>
        <p:spPr>
          <a:xfrm>
            <a:off x="1226175" y="485000"/>
            <a:ext cx="7306024" cy="44229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 </a:t>
            </a:r>
            <a:endParaRPr/>
          </a:p>
        </p:txBody>
      </p:sp>
      <p:sp>
        <p:nvSpPr>
          <p:cNvPr id="518" name="Google Shape;518;p60"/>
          <p:cNvSpPr txBox="1"/>
          <p:nvPr/>
        </p:nvSpPr>
        <p:spPr>
          <a:xfrm>
            <a:off x="4162200" y="4063225"/>
            <a:ext cx="49818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Total Amount</a:t>
            </a:r>
            <a:endParaRPr sz="1800">
              <a:solidFill>
                <a:srgbClr val="FFFFFF"/>
              </a:solidFill>
              <a:latin typeface="Lato"/>
              <a:ea typeface="Lato"/>
              <a:cs typeface="Lato"/>
              <a:sym typeface="Lato"/>
            </a:endParaRPr>
          </a:p>
          <a:p>
            <a:pPr marL="0" lvl="0" indent="457200" algn="l" rtl="0">
              <a:spcBef>
                <a:spcPts val="0"/>
              </a:spcBef>
              <a:spcAft>
                <a:spcPts val="0"/>
              </a:spcAft>
              <a:buNone/>
            </a:pPr>
            <a:r>
              <a:rPr lang="en" sz="1800">
                <a:solidFill>
                  <a:srgbClr val="FFFFFF"/>
                </a:solidFill>
                <a:latin typeface="Lato"/>
                <a:ea typeface="Lato"/>
                <a:cs typeface="Lato"/>
                <a:sym typeface="Lato"/>
              </a:rPr>
              <a:t>: $3,861.33    or    $1,287.11 per teammate</a:t>
            </a:r>
            <a:endParaRPr sz="1800">
              <a:solidFill>
                <a:srgbClr val="FFFFFF"/>
              </a:solidFill>
              <a:latin typeface="Lato"/>
              <a:ea typeface="Lato"/>
              <a:cs typeface="Lato"/>
              <a:sym typeface="Lato"/>
            </a:endParaRPr>
          </a:p>
        </p:txBody>
      </p:sp>
      <p:pic>
        <p:nvPicPr>
          <p:cNvPr id="519" name="Google Shape;519;p60"/>
          <p:cNvPicPr preferRelativeResize="0"/>
          <p:nvPr/>
        </p:nvPicPr>
        <p:blipFill>
          <a:blip r:embed="rId3">
            <a:alphaModFix/>
          </a:blip>
          <a:stretch>
            <a:fillRect/>
          </a:stretch>
        </p:blipFill>
        <p:spPr>
          <a:xfrm>
            <a:off x="4311200" y="192475"/>
            <a:ext cx="2144075" cy="2653900"/>
          </a:xfrm>
          <a:prstGeom prst="rect">
            <a:avLst/>
          </a:prstGeom>
          <a:noFill/>
          <a:ln>
            <a:noFill/>
          </a:ln>
        </p:spPr>
      </p:pic>
      <p:pic>
        <p:nvPicPr>
          <p:cNvPr id="520" name="Google Shape;520;p60"/>
          <p:cNvPicPr preferRelativeResize="0"/>
          <p:nvPr/>
        </p:nvPicPr>
        <p:blipFill>
          <a:blip r:embed="rId4">
            <a:alphaModFix/>
          </a:blip>
          <a:stretch>
            <a:fillRect/>
          </a:stretch>
        </p:blipFill>
        <p:spPr>
          <a:xfrm>
            <a:off x="6498475" y="1263800"/>
            <a:ext cx="2322775" cy="2799425"/>
          </a:xfrm>
          <a:prstGeom prst="rect">
            <a:avLst/>
          </a:prstGeom>
          <a:noFill/>
          <a:ln>
            <a:noFill/>
          </a:ln>
        </p:spPr>
      </p:pic>
      <p:pic>
        <p:nvPicPr>
          <p:cNvPr id="521" name="Google Shape;521;p60"/>
          <p:cNvPicPr preferRelativeResize="0"/>
          <p:nvPr/>
        </p:nvPicPr>
        <p:blipFill>
          <a:blip r:embed="rId5">
            <a:alphaModFix/>
          </a:blip>
          <a:stretch>
            <a:fillRect/>
          </a:stretch>
        </p:blipFill>
        <p:spPr>
          <a:xfrm>
            <a:off x="514625" y="1655850"/>
            <a:ext cx="3191350" cy="2567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Results</a:t>
            </a:r>
            <a:endParaRPr/>
          </a:p>
        </p:txBody>
      </p:sp>
      <p:sp>
        <p:nvSpPr>
          <p:cNvPr id="533" name="Google Shape;533;p62"/>
          <p:cNvSpPr txBox="1">
            <a:spLocks noGrp="1"/>
          </p:cNvSpPr>
          <p:nvPr>
            <p:ph type="body" idx="1"/>
          </p:nvPr>
        </p:nvSpPr>
        <p:spPr>
          <a:xfrm>
            <a:off x="4572000" y="1456625"/>
            <a:ext cx="4313700" cy="3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Unable to complete</a:t>
            </a:r>
            <a:endParaRPr sz="1800"/>
          </a:p>
          <a:p>
            <a:pPr marL="0" lvl="0" indent="0" algn="l" rtl="0">
              <a:spcBef>
                <a:spcPts val="1600"/>
              </a:spcBef>
              <a:spcAft>
                <a:spcPts val="1600"/>
              </a:spcAft>
              <a:buNone/>
            </a:pPr>
            <a:r>
              <a:rPr lang="en" sz="1400"/>
              <a:t>However, due to COVID-19, we were not able to complete the construction of our robot. Many of the parts that we required were not able to be 3D printed with 3D print labs</a:t>
            </a:r>
            <a:r>
              <a:rPr lang="en"/>
              <a:t> shutting down. We also  weren’t able to cut our PVC pipe and lids to fit our robot. Finally, we were unable to order our motor controllers as they were from China and could not be delivered.</a:t>
            </a:r>
            <a:endParaRPr/>
          </a:p>
        </p:txBody>
      </p:sp>
      <p:sp>
        <p:nvSpPr>
          <p:cNvPr id="534" name="Google Shape;534;p62"/>
          <p:cNvSpPr txBox="1">
            <a:spLocks noGrp="1"/>
          </p:cNvSpPr>
          <p:nvPr>
            <p:ph type="body" idx="1"/>
          </p:nvPr>
        </p:nvSpPr>
        <p:spPr>
          <a:xfrm>
            <a:off x="274725" y="1456625"/>
            <a:ext cx="4136100" cy="3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Accomplished</a:t>
            </a:r>
            <a:endParaRPr sz="1800"/>
          </a:p>
          <a:p>
            <a:pPr marL="457200" lvl="0" indent="-317500" algn="l" rtl="0">
              <a:spcBef>
                <a:spcPts val="1600"/>
              </a:spcBef>
              <a:spcAft>
                <a:spcPts val="0"/>
              </a:spcAft>
              <a:buSzPts val="1400"/>
              <a:buChar char="●"/>
            </a:pPr>
            <a:r>
              <a:rPr lang="en" sz="1400"/>
              <a:t>Creating a unique design which accommodates all end user’s demands.</a:t>
            </a:r>
            <a:endParaRPr sz="1400"/>
          </a:p>
          <a:p>
            <a:pPr marL="457200" lvl="0" indent="-317500" algn="l" rtl="0">
              <a:spcBef>
                <a:spcPts val="0"/>
              </a:spcBef>
              <a:spcAft>
                <a:spcPts val="0"/>
              </a:spcAft>
              <a:buSzPts val="1400"/>
              <a:buChar char="●"/>
            </a:pPr>
            <a:r>
              <a:rPr lang="en" sz="1400"/>
              <a:t>Development and wiring of the hardware items (index motor, sensors, alarms) to the Raspberry Pi.</a:t>
            </a:r>
            <a:endParaRPr sz="1400"/>
          </a:p>
          <a:p>
            <a:pPr marL="457200" lvl="0" indent="-317500" algn="l" rtl="0">
              <a:spcBef>
                <a:spcPts val="0"/>
              </a:spcBef>
              <a:spcAft>
                <a:spcPts val="0"/>
              </a:spcAft>
              <a:buSzPts val="1400"/>
              <a:buChar char="●"/>
            </a:pPr>
            <a:r>
              <a:rPr lang="en" sz="1400"/>
              <a:t>Creating a user interface that is deployed when the robot is powered on.</a:t>
            </a:r>
            <a:endParaRPr sz="1400"/>
          </a:p>
          <a:p>
            <a:pPr marL="457200" lvl="0" indent="-317500" algn="l" rtl="0">
              <a:spcBef>
                <a:spcPts val="0"/>
              </a:spcBef>
              <a:spcAft>
                <a:spcPts val="0"/>
              </a:spcAft>
              <a:buSzPts val="1400"/>
              <a:buChar char="●"/>
            </a:pPr>
            <a:r>
              <a:rPr lang="en" sz="1400"/>
              <a:t>Partial construction of  our robot’s base and medicine dispenser.</a:t>
            </a:r>
            <a:endParaRPr sz="1400"/>
          </a:p>
          <a:p>
            <a:pPr marL="0" lvl="0" indent="0" algn="l" rtl="0">
              <a:spcBef>
                <a:spcPts val="1600"/>
              </a:spcBef>
              <a:spcAft>
                <a:spcPts val="160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Future Implementations</a:t>
            </a:r>
            <a:endParaRPr sz="3000"/>
          </a:p>
        </p:txBody>
      </p:sp>
      <p:sp>
        <p:nvSpPr>
          <p:cNvPr id="546" name="Google Shape;546;p64"/>
          <p:cNvSpPr txBox="1">
            <a:spLocks noGrp="1"/>
          </p:cNvSpPr>
          <p:nvPr>
            <p:ph type="body" idx="1"/>
          </p:nvPr>
        </p:nvSpPr>
        <p:spPr>
          <a:xfrm>
            <a:off x="1297500" y="1567550"/>
            <a:ext cx="7038900" cy="325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Complete the construction of the medicine delivery robot.</a:t>
            </a:r>
            <a:endParaRPr sz="1800" dirty="0"/>
          </a:p>
          <a:p>
            <a:pPr marL="0" lvl="0" indent="0" algn="l" rtl="0">
              <a:spcBef>
                <a:spcPts val="1600"/>
              </a:spcBef>
              <a:spcAft>
                <a:spcPts val="0"/>
              </a:spcAft>
              <a:buNone/>
            </a:pPr>
            <a:r>
              <a:rPr lang="en" sz="1800" dirty="0"/>
              <a:t>Improvements to the design of the web application.</a:t>
            </a:r>
            <a:endParaRPr sz="1800" dirty="0"/>
          </a:p>
          <a:p>
            <a:pPr marL="0" lvl="0" indent="0" algn="l" rtl="0">
              <a:spcBef>
                <a:spcPts val="1600"/>
              </a:spcBef>
              <a:spcAft>
                <a:spcPts val="0"/>
              </a:spcAft>
              <a:buNone/>
            </a:pPr>
            <a:r>
              <a:rPr lang="en" sz="1800" dirty="0"/>
              <a:t>Create automated message system to notify care takers when they need to refill the medicine dispenser. </a:t>
            </a:r>
          </a:p>
          <a:p>
            <a:pPr marL="0" lvl="0" indent="0" algn="l" rtl="0">
              <a:spcBef>
                <a:spcPts val="1600"/>
              </a:spcBef>
              <a:spcAft>
                <a:spcPts val="0"/>
              </a:spcAft>
              <a:buNone/>
            </a:pPr>
            <a:r>
              <a:rPr lang="en" sz="1800" dirty="0"/>
              <a:t>Add new features such as Camera, </a:t>
            </a:r>
            <a:r>
              <a:rPr lang="en-US" sz="1800" dirty="0"/>
              <a:t>AI system, and a locator device</a:t>
            </a:r>
            <a:endParaRPr sz="1800" dirty="0"/>
          </a:p>
          <a:p>
            <a:pPr marL="0" lvl="0" indent="0" algn="l" rtl="0">
              <a:spcBef>
                <a:spcPts val="1600"/>
              </a:spcBef>
              <a:spcAft>
                <a:spcPts val="1600"/>
              </a:spcAft>
              <a:buNone/>
            </a:pP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Hospi</a:t>
            </a:r>
            <a:endParaRPr sz="3000"/>
          </a:p>
        </p:txBody>
      </p:sp>
      <p:sp>
        <p:nvSpPr>
          <p:cNvPr id="162" name="Google Shape;162;p17"/>
          <p:cNvSpPr txBox="1">
            <a:spLocks noGrp="1"/>
          </p:cNvSpPr>
          <p:nvPr>
            <p:ph type="body" idx="1"/>
          </p:nvPr>
        </p:nvSpPr>
        <p:spPr>
          <a:xfrm>
            <a:off x="695475" y="1330813"/>
            <a:ext cx="61143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Being developed in Japan</a:t>
            </a:r>
            <a:endParaRPr sz="1800"/>
          </a:p>
          <a:p>
            <a:pPr marL="457200" lvl="0" indent="-342900" algn="l" rtl="0">
              <a:spcBef>
                <a:spcPts val="0"/>
              </a:spcBef>
              <a:spcAft>
                <a:spcPts val="0"/>
              </a:spcAft>
              <a:buSzPts val="1800"/>
              <a:buChar char="●"/>
            </a:pPr>
            <a:r>
              <a:rPr lang="en" sz="1800"/>
              <a:t>Comes pre programmed with map of the hospital</a:t>
            </a:r>
            <a:endParaRPr sz="1800"/>
          </a:p>
          <a:p>
            <a:pPr marL="457200" lvl="0" indent="-342900" algn="l" rtl="0">
              <a:spcBef>
                <a:spcPts val="0"/>
              </a:spcBef>
              <a:spcAft>
                <a:spcPts val="0"/>
              </a:spcAft>
              <a:buSzPts val="1800"/>
              <a:buChar char="●"/>
            </a:pPr>
            <a:r>
              <a:rPr lang="en" sz="1800"/>
              <a:t>Uses this information along with Ultrasonic sensors to navigate</a:t>
            </a:r>
            <a:endParaRPr sz="1800"/>
          </a:p>
          <a:p>
            <a:pPr marL="457200" lvl="0" indent="-342900" algn="l" rtl="0">
              <a:spcBef>
                <a:spcPts val="0"/>
              </a:spcBef>
              <a:spcAft>
                <a:spcPts val="0"/>
              </a:spcAft>
              <a:buSzPts val="1800"/>
              <a:buChar char="●"/>
            </a:pPr>
            <a:r>
              <a:rPr lang="en" sz="1800"/>
              <a:t>Features onboard security</a:t>
            </a:r>
            <a:endParaRPr sz="1800"/>
          </a:p>
          <a:p>
            <a:pPr marL="914400" lvl="1" indent="-317500" algn="l" rtl="0">
              <a:spcBef>
                <a:spcPts val="0"/>
              </a:spcBef>
              <a:spcAft>
                <a:spcPts val="0"/>
              </a:spcAft>
              <a:buSzPts val="1400"/>
              <a:buChar char="○"/>
            </a:pPr>
            <a:r>
              <a:rPr lang="en" sz="1400"/>
              <a:t>Need a key card to access the contents that you ordered</a:t>
            </a:r>
            <a:endParaRPr sz="1800"/>
          </a:p>
          <a:p>
            <a:pPr marL="457200" lvl="0" indent="-342900" algn="l" rtl="0">
              <a:spcBef>
                <a:spcPts val="0"/>
              </a:spcBef>
              <a:spcAft>
                <a:spcPts val="0"/>
              </a:spcAft>
              <a:buSzPts val="1800"/>
              <a:buChar char="●"/>
            </a:pPr>
            <a:r>
              <a:rPr lang="en" sz="1800"/>
              <a:t>Max payload: 45lbs</a:t>
            </a:r>
            <a:endParaRPr sz="1800"/>
          </a:p>
          <a:p>
            <a:pPr marL="457200" lvl="0" indent="-342900" algn="l" rtl="0">
              <a:spcBef>
                <a:spcPts val="0"/>
              </a:spcBef>
              <a:spcAft>
                <a:spcPts val="0"/>
              </a:spcAft>
              <a:buSzPts val="1800"/>
              <a:buChar char="●"/>
            </a:pPr>
            <a:r>
              <a:rPr lang="en" sz="1800"/>
              <a:t>Battery Life: 9 hrs</a:t>
            </a:r>
            <a:endParaRPr sz="1800"/>
          </a:p>
        </p:txBody>
      </p:sp>
      <p:pic>
        <p:nvPicPr>
          <p:cNvPr id="163" name="Google Shape;163;p17"/>
          <p:cNvPicPr preferRelativeResize="0"/>
          <p:nvPr/>
        </p:nvPicPr>
        <p:blipFill>
          <a:blip r:embed="rId3">
            <a:alphaModFix/>
          </a:blip>
          <a:stretch>
            <a:fillRect/>
          </a:stretch>
        </p:blipFill>
        <p:spPr>
          <a:xfrm>
            <a:off x="6960031" y="987800"/>
            <a:ext cx="1846897" cy="3597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Citations </a:t>
            </a:r>
            <a:endParaRPr/>
          </a:p>
        </p:txBody>
      </p:sp>
      <p:sp>
        <p:nvSpPr>
          <p:cNvPr id="552" name="Google Shape;552;p65"/>
          <p:cNvSpPr txBox="1">
            <a:spLocks noGrp="1"/>
          </p:cNvSpPr>
          <p:nvPr>
            <p:ph type="body" idx="1"/>
          </p:nvPr>
        </p:nvSpPr>
        <p:spPr>
          <a:xfrm>
            <a:off x="1297500" y="987400"/>
            <a:ext cx="7038900" cy="2911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a:solidFill>
                  <a:srgbClr val="FFFFFF"/>
                </a:solidFill>
                <a:latin typeface="Arial"/>
                <a:ea typeface="Arial"/>
                <a:cs typeface="Arial"/>
                <a:sym typeface="Arial"/>
              </a:rPr>
              <a:t>1. Samadi, David D. History and the future of Robotic Surgery. </a:t>
            </a:r>
            <a:r>
              <a:rPr lang="en" sz="1100" i="1">
                <a:solidFill>
                  <a:srgbClr val="FFFFFF"/>
                </a:solidFill>
                <a:latin typeface="Arial"/>
                <a:ea typeface="Arial"/>
                <a:cs typeface="Arial"/>
                <a:sym typeface="Arial"/>
              </a:rPr>
              <a:t>Robotic Oncology. </a:t>
            </a:r>
            <a:r>
              <a:rPr lang="en" sz="1100">
                <a:solidFill>
                  <a:srgbClr val="FFFFFF"/>
                </a:solidFill>
                <a:latin typeface="Arial"/>
                <a:ea typeface="Arial"/>
                <a:cs typeface="Arial"/>
                <a:sym typeface="Arial"/>
              </a:rPr>
              <a:t>[Online] [Cited: Sep 05, 2019.] https://www.roboticoncology.com/history-of-robotic-surgery/.</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2. Tug, the Busy Little Robot Nurse, Will See You Now. </a:t>
            </a:r>
            <a:r>
              <a:rPr lang="en" sz="1100" i="1">
                <a:solidFill>
                  <a:srgbClr val="FFFFFF"/>
                </a:solidFill>
                <a:latin typeface="Arial"/>
                <a:ea typeface="Arial"/>
                <a:cs typeface="Arial"/>
                <a:sym typeface="Arial"/>
              </a:rPr>
              <a:t>Wired. </a:t>
            </a:r>
            <a:r>
              <a:rPr lang="en" sz="1100">
                <a:solidFill>
                  <a:srgbClr val="FFFFFF"/>
                </a:solidFill>
                <a:latin typeface="Arial"/>
                <a:ea typeface="Arial"/>
                <a:cs typeface="Arial"/>
                <a:sym typeface="Arial"/>
              </a:rPr>
              <a:t>[Online] May 25, 2018. [Cited: Sep 05, 2019.] https://www.wired.com/story/tug-the-busy-little-robot-nurse-will-see-you-now/.</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3. The TUG Autonomous Robot. </a:t>
            </a:r>
            <a:r>
              <a:rPr lang="en" sz="1100" i="1">
                <a:solidFill>
                  <a:srgbClr val="FFFFFF"/>
                </a:solidFill>
                <a:latin typeface="Arial"/>
                <a:ea typeface="Arial"/>
                <a:cs typeface="Arial"/>
                <a:sym typeface="Arial"/>
              </a:rPr>
              <a:t>Aethon. </a:t>
            </a:r>
            <a:r>
              <a:rPr lang="en" sz="1100">
                <a:solidFill>
                  <a:srgbClr val="FFFFFF"/>
                </a:solidFill>
                <a:latin typeface="Arial"/>
                <a:ea typeface="Arial"/>
                <a:cs typeface="Arial"/>
                <a:sym typeface="Arial"/>
              </a:rPr>
              <a:t>[Online] [Cited: Sep 05, 2019.] https://aethon.com/mobile-robots-for-healthcare/.</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4. Panasonic Autonomous Delivery Robots - HOSPI - Aid hospital Operations at Changi General Hospital. </a:t>
            </a:r>
            <a:r>
              <a:rPr lang="en" sz="1100" i="1">
                <a:solidFill>
                  <a:srgbClr val="FFFFFF"/>
                </a:solidFill>
                <a:latin typeface="Arial"/>
                <a:ea typeface="Arial"/>
                <a:cs typeface="Arial"/>
                <a:sym typeface="Arial"/>
              </a:rPr>
              <a:t>Panasonic Newsroom. </a:t>
            </a:r>
            <a:r>
              <a:rPr lang="en" sz="1100">
                <a:solidFill>
                  <a:srgbClr val="FFFFFF"/>
                </a:solidFill>
                <a:latin typeface="Arial"/>
                <a:ea typeface="Arial"/>
                <a:cs typeface="Arial"/>
                <a:sym typeface="Arial"/>
              </a:rPr>
              <a:t>[Online] Panasonic Corporation, Jul 23, 2015. [Cited: Sep 05, 2019.] https://news.panasonic.com/global/topics/2015/44009.html.</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5. Hospi. </a:t>
            </a:r>
            <a:r>
              <a:rPr lang="en" sz="1100" i="1">
                <a:solidFill>
                  <a:srgbClr val="FFFFFF"/>
                </a:solidFill>
                <a:latin typeface="Arial"/>
                <a:ea typeface="Arial"/>
                <a:cs typeface="Arial"/>
                <a:sym typeface="Arial"/>
              </a:rPr>
              <a:t>Wikipedia. </a:t>
            </a:r>
            <a:r>
              <a:rPr lang="en" sz="1100">
                <a:solidFill>
                  <a:srgbClr val="FFFFFF"/>
                </a:solidFill>
                <a:latin typeface="Arial"/>
                <a:ea typeface="Arial"/>
                <a:cs typeface="Arial"/>
                <a:sym typeface="Arial"/>
              </a:rPr>
              <a:t>[Online] Aug 16, 2019. [Cited: Sep 05, 2019.] https://en.wikipedia.org/wiki/Hospi.</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Roomba</a:t>
            </a:r>
            <a:endParaRPr/>
          </a:p>
        </p:txBody>
      </p:sp>
      <p:sp>
        <p:nvSpPr>
          <p:cNvPr id="169" name="Google Shape;169;p18"/>
          <p:cNvSpPr txBox="1">
            <a:spLocks noGrp="1"/>
          </p:cNvSpPr>
          <p:nvPr>
            <p:ph type="body" idx="1"/>
          </p:nvPr>
        </p:nvSpPr>
        <p:spPr>
          <a:xfrm>
            <a:off x="935275" y="1567550"/>
            <a:ext cx="44664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roomba is the most used household robot on the market today.</a:t>
            </a:r>
            <a:endParaRPr sz="1800"/>
          </a:p>
          <a:p>
            <a:pPr marL="457200" lvl="0" indent="-342900" algn="l" rtl="0">
              <a:spcBef>
                <a:spcPts val="0"/>
              </a:spcBef>
              <a:spcAft>
                <a:spcPts val="0"/>
              </a:spcAft>
              <a:buSzPts val="1800"/>
              <a:buChar char="●"/>
            </a:pPr>
            <a:r>
              <a:rPr lang="en" sz="1800"/>
              <a:t>This robot can navigate a home and maneuver around obstacles to complete its task. </a:t>
            </a:r>
            <a:endParaRPr sz="1800"/>
          </a:p>
          <a:p>
            <a:pPr marL="457200" lvl="0" indent="-342900" algn="l" rtl="0">
              <a:spcBef>
                <a:spcPts val="0"/>
              </a:spcBef>
              <a:spcAft>
                <a:spcPts val="0"/>
              </a:spcAft>
              <a:buSzPts val="1800"/>
              <a:buChar char="●"/>
            </a:pPr>
            <a:r>
              <a:rPr lang="en" sz="1800"/>
              <a:t>This robot is small and compact and returns to the charging station located in the house.</a:t>
            </a:r>
            <a:endParaRPr sz="1800"/>
          </a:p>
        </p:txBody>
      </p:sp>
      <p:pic>
        <p:nvPicPr>
          <p:cNvPr id="170" name="Google Shape;170;p18"/>
          <p:cNvPicPr preferRelativeResize="0"/>
          <p:nvPr/>
        </p:nvPicPr>
        <p:blipFill>
          <a:blip r:embed="rId3">
            <a:alphaModFix/>
          </a:blip>
          <a:stretch>
            <a:fillRect/>
          </a:stretch>
        </p:blipFill>
        <p:spPr>
          <a:xfrm>
            <a:off x="5819863" y="1594400"/>
            <a:ext cx="2619375"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Relay Robot </a:t>
            </a:r>
            <a:endParaRPr/>
          </a:p>
        </p:txBody>
      </p:sp>
      <p:sp>
        <p:nvSpPr>
          <p:cNvPr id="176" name="Google Shape;176;p19"/>
          <p:cNvSpPr txBox="1">
            <a:spLocks noGrp="1"/>
          </p:cNvSpPr>
          <p:nvPr>
            <p:ph type="body" idx="1"/>
          </p:nvPr>
        </p:nvSpPr>
        <p:spPr>
          <a:xfrm>
            <a:off x="825850" y="1361950"/>
            <a:ext cx="4608000" cy="311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This robot was developed by  the company Savioke. </a:t>
            </a:r>
            <a:endParaRPr sz="1800"/>
          </a:p>
          <a:p>
            <a:pPr marL="457200" lvl="0" indent="-342900" algn="l" rtl="0">
              <a:spcBef>
                <a:spcPts val="0"/>
              </a:spcBef>
              <a:spcAft>
                <a:spcPts val="0"/>
              </a:spcAft>
              <a:buSzPts val="1800"/>
              <a:buChar char="●"/>
            </a:pPr>
            <a:r>
              <a:rPr lang="en" sz="1800"/>
              <a:t>This Robot has the capability to securely deliver food medicine or groceries to people in need.</a:t>
            </a:r>
            <a:endParaRPr sz="1800"/>
          </a:p>
          <a:p>
            <a:pPr marL="457200" lvl="0" indent="-342900" algn="l" rtl="0">
              <a:spcBef>
                <a:spcPts val="0"/>
              </a:spcBef>
              <a:spcAft>
                <a:spcPts val="0"/>
              </a:spcAft>
              <a:buSzPts val="1800"/>
              <a:buChar char="●"/>
            </a:pPr>
            <a:r>
              <a:rPr lang="en" sz="1800"/>
              <a:t>These robots can be found in hotels, hospitals and other crowded areas</a:t>
            </a:r>
            <a:endParaRPr sz="1800"/>
          </a:p>
          <a:p>
            <a:pPr marL="457200" lvl="0" indent="-342900" algn="l" rtl="0">
              <a:spcBef>
                <a:spcPts val="0"/>
              </a:spcBef>
              <a:spcAft>
                <a:spcPts val="0"/>
              </a:spcAft>
              <a:buSzPts val="1800"/>
              <a:buChar char="●"/>
            </a:pPr>
            <a:r>
              <a:rPr lang="en" sz="1800"/>
              <a:t>Very secure so items do not get stolen on the way</a:t>
            </a:r>
            <a:endParaRPr sz="1800"/>
          </a:p>
        </p:txBody>
      </p:sp>
      <p:pic>
        <p:nvPicPr>
          <p:cNvPr id="177" name="Google Shape;177;p19"/>
          <p:cNvPicPr preferRelativeResize="0"/>
          <p:nvPr/>
        </p:nvPicPr>
        <p:blipFill>
          <a:blip r:embed="rId3">
            <a:alphaModFix/>
          </a:blip>
          <a:stretch>
            <a:fillRect/>
          </a:stretch>
        </p:blipFill>
        <p:spPr>
          <a:xfrm>
            <a:off x="5542775" y="1671150"/>
            <a:ext cx="3359525" cy="22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 User	</a:t>
            </a:r>
            <a:endParaRPr/>
          </a:p>
        </p:txBody>
      </p:sp>
      <p:sp>
        <p:nvSpPr>
          <p:cNvPr id="183" name="Google Shape;183;p20"/>
          <p:cNvSpPr txBox="1">
            <a:spLocks noGrp="1"/>
          </p:cNvSpPr>
          <p:nvPr>
            <p:ph type="body" idx="1"/>
          </p:nvPr>
        </p:nvSpPr>
        <p:spPr>
          <a:xfrm>
            <a:off x="1297500" y="1202575"/>
            <a:ext cx="7038900" cy="327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So who would be most likely to use our product?</a:t>
            </a:r>
            <a:endParaRPr sz="1800"/>
          </a:p>
          <a:p>
            <a:pPr marL="457200" lvl="0" indent="-342900" algn="l" rtl="0">
              <a:spcBef>
                <a:spcPts val="0"/>
              </a:spcBef>
              <a:spcAft>
                <a:spcPts val="0"/>
              </a:spcAft>
              <a:buSzPts val="1800"/>
              <a:buChar char="●"/>
            </a:pPr>
            <a:r>
              <a:rPr lang="en" sz="1800"/>
              <a:t>We are targeting those who have a difficult time moving around their homes or who have trouble remembering to take their medication</a:t>
            </a:r>
            <a:endParaRPr sz="1800"/>
          </a:p>
          <a:p>
            <a:pPr marL="457200" lvl="0" indent="-342900" algn="l" rtl="0">
              <a:spcBef>
                <a:spcPts val="0"/>
              </a:spcBef>
              <a:spcAft>
                <a:spcPts val="0"/>
              </a:spcAft>
              <a:buSzPts val="1800"/>
              <a:buChar char="●"/>
            </a:pPr>
            <a:r>
              <a:rPr lang="en" sz="1800"/>
              <a:t>Currently, the number of skilled nursing homes are on a decline in the US (20% less by 2020)</a:t>
            </a:r>
            <a:endParaRPr sz="1800"/>
          </a:p>
          <a:p>
            <a:pPr marL="914400" lvl="1" indent="-317500" algn="l" rtl="0">
              <a:spcBef>
                <a:spcPts val="0"/>
              </a:spcBef>
              <a:spcAft>
                <a:spcPts val="0"/>
              </a:spcAft>
              <a:buSzPts val="1400"/>
              <a:buChar char="○"/>
            </a:pPr>
            <a:r>
              <a:rPr lang="en" sz="1400"/>
              <a:t>This means that more and more people who need help, aren’t getting it</a:t>
            </a:r>
            <a:endParaRPr sz="1400"/>
          </a:p>
          <a:p>
            <a:pPr marL="914400" lvl="1" indent="-317500" algn="l" rtl="0">
              <a:spcBef>
                <a:spcPts val="0"/>
              </a:spcBef>
              <a:spcAft>
                <a:spcPts val="0"/>
              </a:spcAft>
              <a:buSzPts val="1400"/>
              <a:buChar char="○"/>
            </a:pPr>
            <a:r>
              <a:rPr lang="en" sz="1400"/>
              <a:t>Hard for caregivers (nurses and family members) to keep up with needs</a:t>
            </a:r>
            <a:endParaRPr sz="14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424925" y="2154625"/>
            <a:ext cx="2759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Survey</a:t>
            </a:r>
            <a:endParaRPr/>
          </a:p>
        </p:txBody>
      </p:sp>
      <p:pic>
        <p:nvPicPr>
          <p:cNvPr id="189" name="Google Shape;189;p21"/>
          <p:cNvPicPr preferRelativeResize="0"/>
          <p:nvPr/>
        </p:nvPicPr>
        <p:blipFill>
          <a:blip r:embed="rId3">
            <a:alphaModFix/>
          </a:blip>
          <a:stretch>
            <a:fillRect/>
          </a:stretch>
        </p:blipFill>
        <p:spPr>
          <a:xfrm>
            <a:off x="3871175" y="173875"/>
            <a:ext cx="4199051" cy="48755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9D7EB7A5AF3943A5D8CCA6EB8D0C85" ma:contentTypeVersion="20" ma:contentTypeDescription="Create a new document." ma:contentTypeScope="" ma:versionID="09f66c8fdca6bc8c8bb5c600f0d00d2f">
  <xsd:schema xmlns:xsd="http://www.w3.org/2001/XMLSchema" xmlns:xs="http://www.w3.org/2001/XMLSchema" xmlns:p="http://schemas.microsoft.com/office/2006/metadata/properties" xmlns:ns1="http://schemas.microsoft.com/sharepoint/v3" xmlns:ns3="b52eb91e-86f8-4f5f-ae4d-bab6a54548c7" xmlns:ns4="f16daa9a-97b4-4a56-a178-a24c70ac4b95" targetNamespace="http://schemas.microsoft.com/office/2006/metadata/properties" ma:root="true" ma:fieldsID="c5dbe68d492ba22801e8e9cd3098e3c3" ns1:_="" ns3:_="" ns4:_="">
    <xsd:import namespace="http://schemas.microsoft.com/sharepoint/v3"/>
    <xsd:import namespace="b52eb91e-86f8-4f5f-ae4d-bab6a54548c7"/>
    <xsd:import namespace="f16daa9a-97b4-4a56-a178-a24c70ac4b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igrationWizId" minOccurs="0"/>
                <xsd:element ref="ns4:MigrationWizIdPermissions" minOccurs="0"/>
                <xsd:element ref="ns4:MigrationWizIdPermissionLevels" minOccurs="0"/>
                <xsd:element ref="ns4:MigrationWizIdDocumentLibraryPermissions" minOccurs="0"/>
                <xsd:element ref="ns4:MigrationWizIdSecurityGroup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2eb91e-86f8-4f5f-ae4d-bab6a54548c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6daa9a-97b4-4a56-a178-a24c70ac4b9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igrationWizId" ma:index="21" nillable="true" ma:displayName="MigrationWizId" ma:internalName="MigrationWizId">
      <xsd:simpleType>
        <xsd:restriction base="dms:Text"/>
      </xsd:simpleType>
    </xsd:element>
    <xsd:element name="MigrationWizIdPermissions" ma:index="22" nillable="true" ma:displayName="MigrationWizIdPermissions" ma:internalName="MigrationWizIdPermissions">
      <xsd:simpleType>
        <xsd:restriction base="dms:Text"/>
      </xsd:simpleType>
    </xsd:element>
    <xsd:element name="MigrationWizIdPermissionLevels" ma:index="23" nillable="true" ma:displayName="MigrationWizIdPermissionLevels" ma:internalName="MigrationWizIdPermissionLevels">
      <xsd:simpleType>
        <xsd:restriction base="dms:Text"/>
      </xsd:simpleType>
    </xsd:element>
    <xsd:element name="MigrationWizIdDocumentLibraryPermissions" ma:index="24" nillable="true" ma:displayName="MigrationWizIdDocumentLibraryPermissions" ma:internalName="MigrationWizIdDocumentLibraryPermissions">
      <xsd:simpleType>
        <xsd:restriction base="dms:Text"/>
      </xsd:simpleType>
    </xsd:element>
    <xsd:element name="MigrationWizIdSecurityGroups" ma:index="25" nillable="true" ma:displayName="MigrationWizIdSecurityGroups" ma:internalName="MigrationWizIdSecurityGroups">
      <xsd:simpleType>
        <xsd:restriction base="dms:Text"/>
      </xsd:simpleType>
    </xsd:element>
    <xsd:element name="MediaServiceGenerationTime" ma:index="26" nillable="true" ma:displayName="MediaServiceGenerationTime" ma:hidden="true" ma:internalName="MediaServiceGenerationTime" ma:readOnly="true">
      <xsd:simpleType>
        <xsd:restriction base="dms:Text"/>
      </xsd:simpleType>
    </xsd:element>
    <xsd:element name="MediaServiceEventHashCode" ma:index="2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igrationWizIdPermissionLevels xmlns="f16daa9a-97b4-4a56-a178-a24c70ac4b95" xsi:nil="true"/>
    <MigrationWizIdDocumentLibraryPermissions xmlns="f16daa9a-97b4-4a56-a178-a24c70ac4b95" xsi:nil="true"/>
    <MigrationWizIdSecurityGroups xmlns="f16daa9a-97b4-4a56-a178-a24c70ac4b95" xsi:nil="true"/>
    <_ip_UnifiedCompliancePolicyProperties xmlns="http://schemas.microsoft.com/sharepoint/v3" xsi:nil="true"/>
    <MigrationWizId xmlns="f16daa9a-97b4-4a56-a178-a24c70ac4b95" xsi:nil="true"/>
    <MigrationWizIdPermissions xmlns="f16daa9a-97b4-4a56-a178-a24c70ac4b95" xsi:nil="true"/>
  </documentManagement>
</p:properties>
</file>

<file path=customXml/itemProps1.xml><?xml version="1.0" encoding="utf-8"?>
<ds:datastoreItem xmlns:ds="http://schemas.openxmlformats.org/officeDocument/2006/customXml" ds:itemID="{A97CD5AD-7693-4ECD-B459-9002D5F3EBE8}">
  <ds:schemaRefs>
    <ds:schemaRef ds:uri="http://schemas.microsoft.com/sharepoint/v3/contenttype/forms"/>
  </ds:schemaRefs>
</ds:datastoreItem>
</file>

<file path=customXml/itemProps2.xml><?xml version="1.0" encoding="utf-8"?>
<ds:datastoreItem xmlns:ds="http://schemas.openxmlformats.org/officeDocument/2006/customXml" ds:itemID="{24F3D21E-D82C-419F-B2DD-864E11F47D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52eb91e-86f8-4f5f-ae4d-bab6a54548c7"/>
    <ds:schemaRef ds:uri="f16daa9a-97b4-4a56-a178-a24c70ac4b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73ABD2-47FC-41CD-A357-6F5D7B1D157D}">
  <ds:schemaRefs>
    <ds:schemaRef ds:uri="http://schemas.microsoft.com/office/2006/metadata/properties"/>
    <ds:schemaRef ds:uri="http://schemas.microsoft.com/office/infopath/2007/PartnerControls"/>
    <ds:schemaRef ds:uri="http://schemas.microsoft.com/sharepoint/v3"/>
    <ds:schemaRef ds:uri="f16daa9a-97b4-4a56-a178-a24c70ac4b95"/>
  </ds:schemaRefs>
</ds:datastoreItem>
</file>

<file path=docProps/app.xml><?xml version="1.0" encoding="utf-8"?>
<Properties xmlns="http://schemas.openxmlformats.org/officeDocument/2006/extended-properties" xmlns:vt="http://schemas.openxmlformats.org/officeDocument/2006/docPropsVTypes">
  <TotalTime>112</TotalTime>
  <Words>2027</Words>
  <Application>Microsoft Office PowerPoint</Application>
  <PresentationFormat>On-screen Show (16:9)</PresentationFormat>
  <Paragraphs>276</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Lato</vt:lpstr>
      <vt:lpstr>Montserrat</vt:lpstr>
      <vt:lpstr>Times New Roman</vt:lpstr>
      <vt:lpstr>Arial</vt:lpstr>
      <vt:lpstr>Focus</vt:lpstr>
      <vt:lpstr>Medicine Delivery Robot</vt:lpstr>
      <vt:lpstr>Problem Statement:</vt:lpstr>
      <vt:lpstr>Areas of Research</vt:lpstr>
      <vt:lpstr>Tug</vt:lpstr>
      <vt:lpstr>Hospi</vt:lpstr>
      <vt:lpstr>Roomba</vt:lpstr>
      <vt:lpstr>Relay Robot </vt:lpstr>
      <vt:lpstr>End User </vt:lpstr>
      <vt:lpstr>Sample Survey</vt:lpstr>
      <vt:lpstr>House of Quality (HoQ)</vt:lpstr>
      <vt:lpstr>Survey &amp; HoQ Results</vt:lpstr>
      <vt:lpstr>What we need to build</vt:lpstr>
      <vt:lpstr>Design Concept 1</vt:lpstr>
      <vt:lpstr>Design Concept 2</vt:lpstr>
      <vt:lpstr>Design Concept 3</vt:lpstr>
      <vt:lpstr>Final Design </vt:lpstr>
      <vt:lpstr>Final Design Sectioned</vt:lpstr>
      <vt:lpstr>Final Design Dimensions</vt:lpstr>
      <vt:lpstr>Drive Base Design </vt:lpstr>
      <vt:lpstr>Drive Base Design With Motors and Sensors  </vt:lpstr>
      <vt:lpstr>Base` Lid Design</vt:lpstr>
      <vt:lpstr>Tower  Designs</vt:lpstr>
      <vt:lpstr>Drink Holder Design </vt:lpstr>
      <vt:lpstr>3D Printing</vt:lpstr>
      <vt:lpstr>3D Printer</vt:lpstr>
      <vt:lpstr>Order of Printing</vt:lpstr>
      <vt:lpstr>Indexing Mechanism </vt:lpstr>
      <vt:lpstr>Medicine Storage</vt:lpstr>
      <vt:lpstr>Indexing Motor Testing  </vt:lpstr>
      <vt:lpstr>Force Calculations </vt:lpstr>
      <vt:lpstr>Power and Torque  Calculations</vt:lpstr>
      <vt:lpstr>Motor Selection Groschopp 24V DC Brushless Motor 7122 </vt:lpstr>
      <vt:lpstr>Gear Train Calculations and Selection</vt:lpstr>
      <vt:lpstr>Circuit  Diagram</vt:lpstr>
      <vt:lpstr>Ultrasonic Sensors</vt:lpstr>
      <vt:lpstr>Ultrasonic Sensors Testing (Object Far) </vt:lpstr>
      <vt:lpstr>Ultrasonic Sensors Testing (Object Near)  </vt:lpstr>
      <vt:lpstr>Alarm</vt:lpstr>
      <vt:lpstr>Battery Selection</vt:lpstr>
      <vt:lpstr>Development</vt:lpstr>
      <vt:lpstr>Raspberry Pi 3B+ Control Board </vt:lpstr>
      <vt:lpstr>User Interface</vt:lpstr>
      <vt:lpstr>How it works</vt:lpstr>
      <vt:lpstr>How it works</vt:lpstr>
      <vt:lpstr>Delivery of Medicine</vt:lpstr>
      <vt:lpstr>Animation of Robot</vt:lpstr>
      <vt:lpstr>Budget </vt:lpstr>
      <vt:lpstr>Final Results</vt:lpstr>
      <vt:lpstr>Future Implementations</vt:lpstr>
      <vt:lpstr>Citations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Delivery Robot</dc:title>
  <dc:creator>kevin blount</dc:creator>
  <cp:lastModifiedBy>Brock Stechschulte</cp:lastModifiedBy>
  <cp:revision>8</cp:revision>
  <dcterms:modified xsi:type="dcterms:W3CDTF">2020-04-18T00:04:18Z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0x010100D29D7EB7A5AF3943A5D8CCA6EB8D0C85</vt:lpwstr>
  </property>
</Properties>
</file>